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image/tiff" Extension="tif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0" r:id="rId13"/>
    <p:sldId id="271" r:id="rId14"/>
    <p:sldId id="272" r:id="rId15"/>
    <p:sldId id="273" r:id="rId1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52"/>
  </p:normalViewPr>
  <p:slideViewPr>
    <p:cSldViewPr snapToGrid="0" snapToObjects="1">
      <p:cViewPr varScale="1">
        <p:scale>
          <a:sx n="113" d="100"/>
          <a:sy n="113" d="100"/>
        </p:scale>
        <p:origin x="5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3716-4DB0-8448-9E3E-E75F5FE5DFBF}" type="datetimeFigureOut">
              <a:rPr lang="en-RU" smtClean="0"/>
              <a:t>03/22/2022</a:t>
            </a:fld>
            <a:endParaRPr lang="en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82EB-59FC-CD47-993B-1536EF6D4AA3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845243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3716-4DB0-8448-9E3E-E75F5FE5DFBF}" type="datetimeFigureOut">
              <a:rPr lang="en-RU" smtClean="0"/>
              <a:t>03/22/2022</a:t>
            </a:fld>
            <a:endParaRPr lang="en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82EB-59FC-CD47-993B-1536EF6D4AA3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737419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3716-4DB0-8448-9E3E-E75F5FE5DFBF}" type="datetimeFigureOut">
              <a:rPr lang="en-RU" smtClean="0"/>
              <a:t>03/22/2022</a:t>
            </a:fld>
            <a:endParaRPr lang="en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82EB-59FC-CD47-993B-1536EF6D4AA3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72999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3716-4DB0-8448-9E3E-E75F5FE5DFBF}" type="datetimeFigureOut">
              <a:rPr lang="en-RU" smtClean="0"/>
              <a:t>03/22/2022</a:t>
            </a:fld>
            <a:endParaRPr lang="en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82EB-59FC-CD47-993B-1536EF6D4AA3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037631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3716-4DB0-8448-9E3E-E75F5FE5DFBF}" type="datetimeFigureOut">
              <a:rPr lang="en-RU" smtClean="0"/>
              <a:t>03/22/2022</a:t>
            </a:fld>
            <a:endParaRPr lang="en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82EB-59FC-CD47-993B-1536EF6D4AA3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4276313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3716-4DB0-8448-9E3E-E75F5FE5DFBF}" type="datetimeFigureOut">
              <a:rPr lang="en-RU" smtClean="0"/>
              <a:t>03/22/2022</a:t>
            </a:fld>
            <a:endParaRPr lang="en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82EB-59FC-CD47-993B-1536EF6D4AA3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239019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3716-4DB0-8448-9E3E-E75F5FE5DFBF}" type="datetimeFigureOut">
              <a:rPr lang="en-RU" smtClean="0"/>
              <a:t>03/22/2022</a:t>
            </a:fld>
            <a:endParaRPr lang="en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82EB-59FC-CD47-993B-1536EF6D4AA3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802078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3716-4DB0-8448-9E3E-E75F5FE5DFBF}" type="datetimeFigureOut">
              <a:rPr lang="en-RU" smtClean="0"/>
              <a:t>03/22/2022</a:t>
            </a:fld>
            <a:endParaRPr lang="en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82EB-59FC-CD47-993B-1536EF6D4AA3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724251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3716-4DB0-8448-9E3E-E75F5FE5DFBF}" type="datetimeFigureOut">
              <a:rPr lang="en-RU" smtClean="0"/>
              <a:t>03/22/2022</a:t>
            </a:fld>
            <a:endParaRPr lang="en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82EB-59FC-CD47-993B-1536EF6D4AA3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721218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3716-4DB0-8448-9E3E-E75F5FE5DFBF}" type="datetimeFigureOut">
              <a:rPr lang="en-RU" smtClean="0"/>
              <a:t>03/22/2022</a:t>
            </a:fld>
            <a:endParaRPr lang="en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82EB-59FC-CD47-993B-1536EF6D4AA3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349555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3716-4DB0-8448-9E3E-E75F5FE5DFBF}" type="datetimeFigureOut">
              <a:rPr lang="en-RU" smtClean="0"/>
              <a:t>03/22/2022</a:t>
            </a:fld>
            <a:endParaRPr lang="en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82EB-59FC-CD47-993B-1536EF6D4AA3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494632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73716-4DB0-8448-9E3E-E75F5FE5DFBF}" type="datetimeFigureOut">
              <a:rPr lang="en-RU" smtClean="0"/>
              <a:t>03/22/2022</a:t>
            </a:fld>
            <a:endParaRPr lang="en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B82EB-59FC-CD47-993B-1536EF6D4AA3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268334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uetribe.ru/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 ?><Relationships xmlns="http://schemas.openxmlformats.org/package/2006/relationships"><Relationship Id="rId13" Target="../media/image14.png" Type="http://schemas.openxmlformats.org/officeDocument/2006/relationships/image"/><Relationship Id="rId18" Target="../media/image19.png" Type="http://schemas.openxmlformats.org/officeDocument/2006/relationships/image"/><Relationship Id="rId26" Target="../media/image27.png" Type="http://schemas.openxmlformats.org/officeDocument/2006/relationships/image"/><Relationship Id="rId39" Target="../media/image40.emf" Type="http://schemas.openxmlformats.org/officeDocument/2006/relationships/image"/><Relationship Id="rId21" Target="../media/image22.png" Type="http://schemas.openxmlformats.org/officeDocument/2006/relationships/image"/><Relationship Id="rId34" Target="../media/image35.png" Type="http://schemas.openxmlformats.org/officeDocument/2006/relationships/image"/><Relationship Id="rId7" Target="../media/image8.png" Type="http://schemas.openxmlformats.org/officeDocument/2006/relationships/image"/><Relationship Id="rId12" Target="../media/image13.png" Type="http://schemas.openxmlformats.org/officeDocument/2006/relationships/image"/><Relationship Id="rId17" Target="../media/image18.png" Type="http://schemas.openxmlformats.org/officeDocument/2006/relationships/image"/><Relationship Id="rId25" Target="../media/image26.png" Type="http://schemas.openxmlformats.org/officeDocument/2006/relationships/image"/><Relationship Id="rId33" Target="../media/image34.png" Type="http://schemas.openxmlformats.org/officeDocument/2006/relationships/image"/><Relationship Id="rId38" Target="../media/image39.png" Type="http://schemas.openxmlformats.org/officeDocument/2006/relationships/image"/><Relationship Id="rId2" Target="../media/image3.jpeg" Type="http://schemas.openxmlformats.org/officeDocument/2006/relationships/image"/><Relationship Id="rId16" Target="../media/image17.png" Type="http://schemas.openxmlformats.org/officeDocument/2006/relationships/image"/><Relationship Id="rId20" Target="../media/image21.png" Type="http://schemas.openxmlformats.org/officeDocument/2006/relationships/image"/><Relationship Id="rId29" Target="../media/image30.pn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7.png" Type="http://schemas.openxmlformats.org/officeDocument/2006/relationships/image"/><Relationship Id="rId11" Target="../media/image12.png" Type="http://schemas.openxmlformats.org/officeDocument/2006/relationships/image"/><Relationship Id="rId24" Target="../media/image25.png" Type="http://schemas.openxmlformats.org/officeDocument/2006/relationships/image"/><Relationship Id="rId32" Target="../media/image33.png" Type="http://schemas.openxmlformats.org/officeDocument/2006/relationships/image"/><Relationship Id="rId37" Target="../media/image38.png" Type="http://schemas.openxmlformats.org/officeDocument/2006/relationships/image"/><Relationship Id="rId5" Target="../media/image6.png" Type="http://schemas.openxmlformats.org/officeDocument/2006/relationships/image"/><Relationship Id="rId15" Target="../media/image16.png" Type="http://schemas.openxmlformats.org/officeDocument/2006/relationships/image"/><Relationship Id="rId23" Target="../media/image24.png" Type="http://schemas.openxmlformats.org/officeDocument/2006/relationships/image"/><Relationship Id="rId28" Target="../media/image29.png" Type="http://schemas.openxmlformats.org/officeDocument/2006/relationships/image"/><Relationship Id="rId36" Target="../media/image37.png" Type="http://schemas.openxmlformats.org/officeDocument/2006/relationships/image"/><Relationship Id="rId10" Target="../media/image11.png" Type="http://schemas.openxmlformats.org/officeDocument/2006/relationships/image"/><Relationship Id="rId19" Target="../media/image20.png" Type="http://schemas.openxmlformats.org/officeDocument/2006/relationships/image"/><Relationship Id="rId31" Target="../media/image32.png" Type="http://schemas.openxmlformats.org/officeDocument/2006/relationships/image"/><Relationship Id="rId4" Target="../media/image5.png" Type="http://schemas.openxmlformats.org/officeDocument/2006/relationships/image"/><Relationship Id="rId9" Target="../media/image10.png" Type="http://schemas.openxmlformats.org/officeDocument/2006/relationships/image"/><Relationship Id="rId14" Target="../media/image15.png" Type="http://schemas.openxmlformats.org/officeDocument/2006/relationships/image"/><Relationship Id="rId22" Target="../media/image23.png" Type="http://schemas.openxmlformats.org/officeDocument/2006/relationships/image"/><Relationship Id="rId27" Target="../media/image28.png" Type="http://schemas.openxmlformats.org/officeDocument/2006/relationships/image"/><Relationship Id="rId30" Target="../media/image31.png" Type="http://schemas.openxmlformats.org/officeDocument/2006/relationships/image"/><Relationship Id="rId35" Target="../media/image36.png" Type="http://schemas.openxmlformats.org/officeDocument/2006/relationships/image"/><Relationship Id="rId8" Target="../media/image9.png" Type="http://schemas.openxmlformats.org/officeDocument/2006/relationships/image"/><Relationship Id="rId3" Target="../media/image4.png" Type="http://schemas.openxmlformats.org/officeDocument/2006/relationships/image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DA94E16-2C57-CE40-9D91-BE03FB7F55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637D55A-27D7-6D4F-B7A9-24F07A8D38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602" y="906087"/>
            <a:ext cx="3054809" cy="49045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EBFC56B-AEA7-AF4C-B53C-0B41F4C29E31}"/>
              </a:ext>
            </a:extLst>
          </p:cNvPr>
          <p:cNvSpPr txBox="1"/>
          <p:nvPr/>
        </p:nvSpPr>
        <p:spPr>
          <a:xfrm>
            <a:off x="278475" y="1979459"/>
            <a:ext cx="4547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era PRO" pitchFamily="2" charset="0"/>
              </a:rPr>
              <a:t>РАССЕКАЯ ПРОСТРАНСТВО И ВРЕМЯ</a:t>
            </a:r>
          </a:p>
          <a:p>
            <a:pPr algn="ctr"/>
            <a:endParaRPr lang="en-RU" dirty="0">
              <a:latin typeface="Cera PRO" pitchFamily="2" charset="0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1E9D47E4-EC05-284B-A370-AE80EED6FD78}"/>
              </a:ext>
            </a:extLst>
          </p:cNvPr>
          <p:cNvSpPr/>
          <p:nvPr/>
        </p:nvSpPr>
        <p:spPr>
          <a:xfrm>
            <a:off x="7603052" y="0"/>
            <a:ext cx="880348" cy="5143500"/>
          </a:xfrm>
          <a:custGeom>
            <a:avLst/>
            <a:gdLst>
              <a:gd name="connsiteX0" fmla="*/ 0 w 880348"/>
              <a:gd name="connsiteY0" fmla="*/ 0 h 5143500"/>
              <a:gd name="connsiteX1" fmla="*/ 880348 w 880348"/>
              <a:gd name="connsiteY1" fmla="*/ 0 h 5143500"/>
              <a:gd name="connsiteX2" fmla="*/ 880348 w 880348"/>
              <a:gd name="connsiteY2" fmla="*/ 5143500 h 5143500"/>
              <a:gd name="connsiteX3" fmla="*/ 0 w 880348"/>
              <a:gd name="connsiteY3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0348" h="5143500">
                <a:moveTo>
                  <a:pt x="0" y="0"/>
                </a:moveTo>
                <a:lnTo>
                  <a:pt x="880348" y="0"/>
                </a:lnTo>
                <a:lnTo>
                  <a:pt x="880348" y="5143500"/>
                </a:lnTo>
                <a:lnTo>
                  <a:pt x="0" y="5143500"/>
                </a:lnTo>
                <a:close/>
              </a:path>
            </a:pathLst>
          </a:custGeom>
          <a:solidFill>
            <a:srgbClr val="BB2025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RU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80983671-D5EB-8C49-8E71-93024525E10B}"/>
              </a:ext>
            </a:extLst>
          </p:cNvPr>
          <p:cNvSpPr/>
          <p:nvPr/>
        </p:nvSpPr>
        <p:spPr>
          <a:xfrm>
            <a:off x="6500772" y="0"/>
            <a:ext cx="880348" cy="5143500"/>
          </a:xfrm>
          <a:custGeom>
            <a:avLst/>
            <a:gdLst>
              <a:gd name="connsiteX0" fmla="*/ 0 w 880348"/>
              <a:gd name="connsiteY0" fmla="*/ 0 h 5143500"/>
              <a:gd name="connsiteX1" fmla="*/ 880348 w 880348"/>
              <a:gd name="connsiteY1" fmla="*/ 0 h 5143500"/>
              <a:gd name="connsiteX2" fmla="*/ 880348 w 880348"/>
              <a:gd name="connsiteY2" fmla="*/ 5143500 h 5143500"/>
              <a:gd name="connsiteX3" fmla="*/ 0 w 880348"/>
              <a:gd name="connsiteY3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0348" h="5143500">
                <a:moveTo>
                  <a:pt x="0" y="0"/>
                </a:moveTo>
                <a:lnTo>
                  <a:pt x="880348" y="0"/>
                </a:lnTo>
                <a:lnTo>
                  <a:pt x="880348" y="5143500"/>
                </a:lnTo>
                <a:lnTo>
                  <a:pt x="0" y="5143500"/>
                </a:lnTo>
                <a:close/>
              </a:path>
            </a:pathLst>
          </a:custGeom>
          <a:solidFill>
            <a:srgbClr val="BB2025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RU" dirty="0"/>
          </a:p>
        </p:txBody>
      </p:sp>
    </p:spTree>
    <p:extLst>
      <p:ext uri="{BB962C8B-B14F-4D97-AF65-F5344CB8AC3E}">
        <p14:creationId xmlns:p14="http://schemas.microsoft.com/office/powerpoint/2010/main" val="2209051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A54A1CC-B4C4-B145-997A-7AE4CFDADD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43"/>
            <a:ext cx="9144000" cy="513981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E3502EA-DED9-5741-8D2A-647C053E49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116" y="269874"/>
            <a:ext cx="1477038" cy="237139"/>
          </a:xfrm>
          <a:prstGeom prst="rect">
            <a:avLst/>
          </a:prstGeom>
        </p:spPr>
      </p:pic>
      <p:sp>
        <p:nvSpPr>
          <p:cNvPr id="5" name="object 8">
            <a:extLst>
              <a:ext uri="{FF2B5EF4-FFF2-40B4-BE49-F238E27FC236}">
                <a16:creationId xmlns:a16="http://schemas.microsoft.com/office/drawing/2014/main" id="{21142262-529B-434F-B285-6107B908EF82}"/>
              </a:ext>
            </a:extLst>
          </p:cNvPr>
          <p:cNvSpPr txBox="1"/>
          <p:nvPr/>
        </p:nvSpPr>
        <p:spPr>
          <a:xfrm>
            <a:off x="7627368" y="248609"/>
            <a:ext cx="1224529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59485" marR="5080" indent="-947419" algn="ctr">
              <a:lnSpc>
                <a:spcPct val="100000"/>
              </a:lnSpc>
              <a:spcBef>
                <a:spcPts val="95"/>
              </a:spcBef>
              <a:tabLst>
                <a:tab pos="1129030" algn="l"/>
                <a:tab pos="1887855" algn="l"/>
                <a:tab pos="1976755" algn="l"/>
                <a:tab pos="3019425" algn="l"/>
                <a:tab pos="3075940" algn="l"/>
                <a:tab pos="4106545" algn="l"/>
              </a:tabLst>
            </a:pPr>
            <a:r>
              <a:rPr sz="1600" b="1" spc="-5" dirty="0">
                <a:solidFill>
                  <a:schemeClr val="bg2">
                    <a:lumMod val="10000"/>
                  </a:schemeClr>
                </a:solidFill>
                <a:latin typeface="Cera PRO"/>
                <a:cs typeface="Cera PRO"/>
              </a:rPr>
              <a:t>HIMBA</a:t>
            </a:r>
            <a:r>
              <a:rPr lang="en-US" sz="1600" b="1" spc="-5" dirty="0">
                <a:solidFill>
                  <a:srgbClr val="FFFFFF"/>
                </a:solidFill>
                <a:latin typeface="Cera PRO"/>
                <a:cs typeface="Cera PRO"/>
              </a:rPr>
              <a:t> </a:t>
            </a:r>
            <a:r>
              <a:rPr sz="1600" b="1" spc="-5" dirty="0">
                <a:solidFill>
                  <a:srgbClr val="BA2025"/>
                </a:solidFill>
                <a:latin typeface="Cera PRO"/>
                <a:cs typeface="Cera PRO"/>
              </a:rPr>
              <a:t>PRO</a:t>
            </a:r>
            <a:endParaRPr sz="1600" dirty="0">
              <a:latin typeface="Cera PRO"/>
              <a:cs typeface="Cera PRO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DE3DEB-68FF-4444-AFE2-70F90F063CD3}"/>
              </a:ext>
            </a:extLst>
          </p:cNvPr>
          <p:cNvSpPr txBox="1"/>
          <p:nvPr/>
        </p:nvSpPr>
        <p:spPr>
          <a:xfrm>
            <a:off x="1570658" y="775044"/>
            <a:ext cx="600268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spc="5" dirty="0">
                <a:latin typeface="Cera PRO Medium" pitchFamily="2" charset="0"/>
              </a:rPr>
              <a:t>Комфортное управление</a:t>
            </a:r>
            <a:endParaRPr lang="ru-RU" sz="2400" dirty="0">
              <a:latin typeface="Cera PRO Medium" pitchFamily="2" charset="0"/>
            </a:endParaRPr>
          </a:p>
          <a:p>
            <a:pPr algn="ctr"/>
            <a:endParaRPr lang="en-US" sz="1400" dirty="0">
              <a:latin typeface="Cera PRO" pitchFamily="2" charset="0"/>
            </a:endParaRPr>
          </a:p>
          <a:p>
            <a:pPr algn="ctr"/>
            <a:r>
              <a:rPr lang="ru-RU" sz="1200" dirty="0">
                <a:latin typeface="Cera PRO Light" pitchFamily="2" charset="0"/>
              </a:rPr>
              <a:t>Информативный дисплей, эргономичный руль и плавный акселератор обеспечивают комфортную езду, сколько бы ты ни катался.</a:t>
            </a:r>
            <a:endParaRPr lang="en-RU" sz="1400" dirty="0">
              <a:latin typeface="Cera PRO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46D83B-8462-2242-8F90-73A5AF5EAC89}"/>
              </a:ext>
            </a:extLst>
          </p:cNvPr>
          <p:cNvSpPr txBox="1"/>
          <p:nvPr/>
        </p:nvSpPr>
        <p:spPr>
          <a:xfrm>
            <a:off x="5263116" y="3752903"/>
            <a:ext cx="349811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spc="5" dirty="0">
                <a:latin typeface="Cera PRO Medium" pitchFamily="2" charset="0"/>
              </a:rPr>
              <a:t>Круиз-контроль</a:t>
            </a:r>
            <a:endParaRPr lang="ru-RU" sz="2400" dirty="0">
              <a:latin typeface="Cera PRO Medium" pitchFamily="2" charset="0"/>
            </a:endParaRPr>
          </a:p>
          <a:p>
            <a:endParaRPr lang="en-US" sz="1400" dirty="0">
              <a:latin typeface="Cera PRO" pitchFamily="2" charset="0"/>
            </a:endParaRPr>
          </a:p>
          <a:p>
            <a:r>
              <a:rPr lang="ru-RU" sz="1200" dirty="0">
                <a:latin typeface="Cera PRO Light" pitchFamily="2" charset="0"/>
              </a:rPr>
              <a:t>Если скорость электросамоката постоянная в течение последних 5 секунд, он переходит в режим поддержания текущей скорости.</a:t>
            </a:r>
            <a:endParaRPr lang="en-RU" sz="1400" dirty="0">
              <a:latin typeface="Cera PRO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392A92-8A33-484C-A94A-1F3DB5E423DA}"/>
              </a:ext>
            </a:extLst>
          </p:cNvPr>
          <p:cNvSpPr txBox="1"/>
          <p:nvPr/>
        </p:nvSpPr>
        <p:spPr>
          <a:xfrm>
            <a:off x="333669" y="3752903"/>
            <a:ext cx="349811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spc="5" dirty="0">
                <a:latin typeface="Cera PRO Medium" pitchFamily="2" charset="0"/>
              </a:rPr>
              <a:t>Одометр</a:t>
            </a:r>
            <a:endParaRPr lang="ru-RU" sz="2400" dirty="0">
              <a:latin typeface="Cera PRO Medium" pitchFamily="2" charset="0"/>
            </a:endParaRPr>
          </a:p>
          <a:p>
            <a:endParaRPr lang="en-US" sz="1400" dirty="0">
              <a:latin typeface="Cera PRO" pitchFamily="2" charset="0"/>
            </a:endParaRPr>
          </a:p>
          <a:p>
            <a:r>
              <a:rPr lang="ru-RU" sz="1200" dirty="0">
                <a:latin typeface="Cera PRO Light" pitchFamily="2" charset="0"/>
              </a:rPr>
              <a:t>В электросамокате два вида учета пробега – общий и с момента последнего включения.</a:t>
            </a:r>
            <a:endParaRPr lang="en-RU" sz="1400" dirty="0">
              <a:latin typeface="Cera PR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345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1072DCD-9C7D-F34F-BCBE-16888459CB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43"/>
            <a:ext cx="9144000" cy="513981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2C39886-3B86-A34B-AF03-46BE280E04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4925" y="465090"/>
            <a:ext cx="2206862" cy="354313"/>
          </a:xfrm>
          <a:prstGeom prst="rect">
            <a:avLst/>
          </a:prstGeom>
        </p:spPr>
      </p:pic>
      <p:sp>
        <p:nvSpPr>
          <p:cNvPr id="73" name="TextBox 72">
            <a:extLst>
              <a:ext uri="{FF2B5EF4-FFF2-40B4-BE49-F238E27FC236}">
                <a16:creationId xmlns:a16="http://schemas.microsoft.com/office/drawing/2014/main" id="{22BEFFA6-1EFF-564B-8FAA-24363C736645}"/>
              </a:ext>
            </a:extLst>
          </p:cNvPr>
          <p:cNvSpPr txBox="1"/>
          <p:nvPr/>
        </p:nvSpPr>
        <p:spPr>
          <a:xfrm>
            <a:off x="398116" y="2379390"/>
            <a:ext cx="466298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spc="5" dirty="0">
                <a:latin typeface="Cera PRO Medium" pitchFamily="2" charset="0"/>
              </a:rPr>
              <a:t>Надежный электросамокат от российского бренда</a:t>
            </a:r>
            <a:endParaRPr lang="ru-RU" sz="2400" dirty="0">
              <a:latin typeface="Cera PRO Medium" pitchFamily="2" charset="0"/>
            </a:endParaRPr>
          </a:p>
          <a:p>
            <a:endParaRPr lang="en-US" sz="1400" dirty="0">
              <a:latin typeface="Cera PRO" pitchFamily="2" charset="0"/>
            </a:endParaRPr>
          </a:p>
          <a:p>
            <a:r>
              <a:rPr lang="en-US" sz="1200" dirty="0">
                <a:latin typeface="Cera PRO Light" pitchFamily="2" charset="0"/>
              </a:rPr>
              <a:t>TRIBE – </a:t>
            </a:r>
            <a:r>
              <a:rPr lang="ru-RU" sz="1200" dirty="0">
                <a:latin typeface="Cera PRO Light" pitchFamily="2" charset="0"/>
              </a:rPr>
              <a:t>российская компания, которая всегда заботится </a:t>
            </a:r>
            <a:br>
              <a:rPr lang="ru-RU" sz="1200" dirty="0">
                <a:latin typeface="Cera PRO Light" pitchFamily="2" charset="0"/>
              </a:rPr>
            </a:br>
            <a:r>
              <a:rPr lang="ru-RU" sz="1200" dirty="0">
                <a:latin typeface="Cera PRO Light" pitchFamily="2" charset="0"/>
              </a:rPr>
              <a:t>о своих покупателях, предлагая лучшие модели </a:t>
            </a:r>
            <a:br>
              <a:rPr lang="ru-RU" sz="1200" dirty="0">
                <a:latin typeface="Cera PRO Light" pitchFamily="2" charset="0"/>
              </a:rPr>
            </a:br>
            <a:r>
              <a:rPr lang="ru-RU" sz="1200" dirty="0">
                <a:latin typeface="Cera PRO Light" pitchFamily="2" charset="0"/>
              </a:rPr>
              <a:t>и осуществляя полное гарантийное и пост-гарантийное обслуживание.</a:t>
            </a:r>
          </a:p>
          <a:p>
            <a:endParaRPr lang="en-RU" sz="1400" dirty="0">
              <a:latin typeface="Cera PRO" pitchFamily="2" charset="0"/>
            </a:endParaRPr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96AEC262-DCCA-8043-9C38-B32F779272B7}"/>
              </a:ext>
            </a:extLst>
          </p:cNvPr>
          <p:cNvSpPr txBox="1"/>
          <p:nvPr/>
        </p:nvSpPr>
        <p:spPr>
          <a:xfrm>
            <a:off x="843870" y="1048170"/>
            <a:ext cx="2902376" cy="292388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20"/>
              </a:spcBef>
              <a:tabLst>
                <a:tab pos="475615" algn="l"/>
                <a:tab pos="918210" algn="l"/>
                <a:tab pos="1330325" algn="l"/>
                <a:tab pos="1776095" algn="l"/>
                <a:tab pos="2192655" algn="l"/>
                <a:tab pos="2612390" algn="l"/>
                <a:tab pos="3094990" algn="l"/>
                <a:tab pos="3558540" algn="l"/>
                <a:tab pos="4001135" algn="l"/>
                <a:tab pos="4490720" algn="l"/>
                <a:tab pos="4973955" algn="l"/>
                <a:tab pos="5419725" algn="l"/>
                <a:tab pos="5836285" algn="l"/>
              </a:tabLst>
            </a:pPr>
            <a:r>
              <a:rPr spc="300" dirty="0">
                <a:solidFill>
                  <a:schemeClr val="bg2">
                    <a:lumMod val="10000"/>
                  </a:schemeClr>
                </a:solidFill>
                <a:latin typeface="Cera PRO" pitchFamily="2" charset="0"/>
                <a:cs typeface="Cera PRO"/>
              </a:rPr>
              <a:t>ЭЛЕКТРОСАМОКАТ</a:t>
            </a:r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BB91CFA1-ECEB-3F4B-ABED-30F7528E9CEB}"/>
              </a:ext>
            </a:extLst>
          </p:cNvPr>
          <p:cNvSpPr txBox="1"/>
          <p:nvPr/>
        </p:nvSpPr>
        <p:spPr>
          <a:xfrm>
            <a:off x="871254" y="1466846"/>
            <a:ext cx="2835233" cy="4738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59485" marR="5080" indent="-947419" algn="ctr">
              <a:lnSpc>
                <a:spcPct val="100000"/>
              </a:lnSpc>
              <a:spcBef>
                <a:spcPts val="95"/>
              </a:spcBef>
              <a:tabLst>
                <a:tab pos="1129030" algn="l"/>
                <a:tab pos="1887855" algn="l"/>
                <a:tab pos="1976755" algn="l"/>
                <a:tab pos="3019425" algn="l"/>
                <a:tab pos="3075940" algn="l"/>
                <a:tab pos="4106545" algn="l"/>
              </a:tabLst>
            </a:pPr>
            <a:r>
              <a:rPr sz="3000" b="1" spc="-5" dirty="0">
                <a:solidFill>
                  <a:schemeClr val="bg2">
                    <a:lumMod val="10000"/>
                  </a:schemeClr>
                </a:solidFill>
                <a:latin typeface="Cera PRO"/>
                <a:cs typeface="Cera PRO"/>
              </a:rPr>
              <a:t>HIMBA</a:t>
            </a:r>
            <a:r>
              <a:rPr lang="en-US" sz="3000" b="1" spc="-5" dirty="0">
                <a:solidFill>
                  <a:schemeClr val="bg2">
                    <a:lumMod val="10000"/>
                  </a:schemeClr>
                </a:solidFill>
                <a:latin typeface="Cera PRO"/>
                <a:cs typeface="Cera PRO"/>
              </a:rPr>
              <a:t> </a:t>
            </a:r>
            <a:r>
              <a:rPr sz="3000" b="1" spc="-5" dirty="0">
                <a:solidFill>
                  <a:srgbClr val="BA2025"/>
                </a:solidFill>
                <a:latin typeface="Cera PRO"/>
                <a:cs typeface="Cera PRO"/>
              </a:rPr>
              <a:t>PRO</a:t>
            </a:r>
            <a:endParaRPr sz="3000" dirty="0">
              <a:latin typeface="Cera PRO"/>
              <a:cs typeface="Cera PRO"/>
            </a:endParaRPr>
          </a:p>
        </p:txBody>
      </p:sp>
    </p:spTree>
    <p:extLst>
      <p:ext uri="{BB962C8B-B14F-4D97-AF65-F5344CB8AC3E}">
        <p14:creationId xmlns:p14="http://schemas.microsoft.com/office/powerpoint/2010/main" val="2348272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E3502EA-DED9-5741-8D2A-647C053E49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116" y="269874"/>
            <a:ext cx="1477038" cy="237139"/>
          </a:xfrm>
          <a:prstGeom prst="rect">
            <a:avLst/>
          </a:prstGeom>
        </p:spPr>
      </p:pic>
      <p:sp>
        <p:nvSpPr>
          <p:cNvPr id="5" name="object 8">
            <a:extLst>
              <a:ext uri="{FF2B5EF4-FFF2-40B4-BE49-F238E27FC236}">
                <a16:creationId xmlns:a16="http://schemas.microsoft.com/office/drawing/2014/main" id="{21142262-529B-434F-B285-6107B908EF82}"/>
              </a:ext>
            </a:extLst>
          </p:cNvPr>
          <p:cNvSpPr txBox="1"/>
          <p:nvPr/>
        </p:nvSpPr>
        <p:spPr>
          <a:xfrm>
            <a:off x="7627368" y="248609"/>
            <a:ext cx="1224529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59485" marR="5080" indent="-947419" algn="ctr">
              <a:lnSpc>
                <a:spcPct val="100000"/>
              </a:lnSpc>
              <a:spcBef>
                <a:spcPts val="95"/>
              </a:spcBef>
              <a:tabLst>
                <a:tab pos="1129030" algn="l"/>
                <a:tab pos="1887855" algn="l"/>
                <a:tab pos="1976755" algn="l"/>
                <a:tab pos="3019425" algn="l"/>
                <a:tab pos="3075940" algn="l"/>
                <a:tab pos="4106545" algn="l"/>
              </a:tabLst>
            </a:pPr>
            <a:r>
              <a:rPr sz="1600" b="1" spc="-5" dirty="0">
                <a:solidFill>
                  <a:schemeClr val="bg2">
                    <a:lumMod val="10000"/>
                  </a:schemeClr>
                </a:solidFill>
                <a:latin typeface="Cera PRO"/>
                <a:cs typeface="Cera PRO"/>
              </a:rPr>
              <a:t>HIMBA</a:t>
            </a:r>
            <a:r>
              <a:rPr lang="en-US" sz="1600" b="1" spc="-5" dirty="0">
                <a:solidFill>
                  <a:srgbClr val="FFFFFF"/>
                </a:solidFill>
                <a:latin typeface="Cera PRO"/>
                <a:cs typeface="Cera PRO"/>
              </a:rPr>
              <a:t> </a:t>
            </a:r>
            <a:r>
              <a:rPr sz="1600" b="1" spc="-5" dirty="0">
                <a:solidFill>
                  <a:srgbClr val="BA2025"/>
                </a:solidFill>
                <a:latin typeface="Cera PRO"/>
                <a:cs typeface="Cera PRO"/>
              </a:rPr>
              <a:t>PRO</a:t>
            </a:r>
            <a:endParaRPr sz="1600" dirty="0">
              <a:latin typeface="Cera PRO"/>
              <a:cs typeface="Cera PRO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DE3DEB-68FF-4444-AFE2-70F90F063CD3}"/>
              </a:ext>
            </a:extLst>
          </p:cNvPr>
          <p:cNvSpPr txBox="1"/>
          <p:nvPr/>
        </p:nvSpPr>
        <p:spPr>
          <a:xfrm>
            <a:off x="365759" y="800353"/>
            <a:ext cx="8486137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spc="5" dirty="0">
                <a:latin typeface="Cera PRO Medium" pitchFamily="2" charset="0"/>
              </a:rPr>
              <a:t>Вопросы</a:t>
            </a:r>
            <a:endParaRPr lang="ru-RU" sz="2400" dirty="0">
              <a:latin typeface="Cera PRO Medium" pitchFamily="2" charset="0"/>
            </a:endParaRPr>
          </a:p>
          <a:p>
            <a:pPr algn="ctr"/>
            <a:endParaRPr lang="en-US" sz="1400" dirty="0">
              <a:latin typeface="Cera PRO" pitchFamily="2" charset="0"/>
            </a:endParaRPr>
          </a:p>
          <a:p>
            <a:r>
              <a:rPr lang="ru-RU" sz="1200" dirty="0">
                <a:latin typeface="Cera PRO Light" pitchFamily="2" charset="0"/>
              </a:rPr>
              <a:t>В: Какая мощность электросамоката </a:t>
            </a:r>
            <a:r>
              <a:rPr lang="en-US" sz="1200" dirty="0">
                <a:latin typeface="Cera PRO Light" pitchFamily="2" charset="0"/>
              </a:rPr>
              <a:t>Tribe Himba Pro</a:t>
            </a:r>
            <a:r>
              <a:rPr lang="ru-RU" sz="1200" dirty="0">
                <a:latin typeface="Cera PRO Light" pitchFamily="2" charset="0"/>
              </a:rPr>
              <a:t>?</a:t>
            </a:r>
            <a:endParaRPr lang="en-US" sz="1200" dirty="0">
              <a:latin typeface="Cera PRO Light" pitchFamily="2" charset="0"/>
            </a:endParaRPr>
          </a:p>
          <a:p>
            <a:r>
              <a:rPr lang="ru-RU" sz="1200" dirty="0">
                <a:latin typeface="Cera PRO Light" pitchFamily="2" charset="0"/>
              </a:rPr>
              <a:t>О: Номинальная мощность мотора – </a:t>
            </a:r>
            <a:r>
              <a:rPr lang="ru-RU" sz="1200" b="1" dirty="0">
                <a:latin typeface="Cera PRO Light" pitchFamily="2" charset="0"/>
              </a:rPr>
              <a:t>350 Ватт</a:t>
            </a:r>
            <a:r>
              <a:rPr lang="ru-RU" sz="1200" dirty="0">
                <a:latin typeface="Cera PRO Light" pitchFamily="2" charset="0"/>
              </a:rPr>
              <a:t>. Кратковременная пиковая – </a:t>
            </a:r>
            <a:r>
              <a:rPr lang="ru-RU" sz="1200" b="1" dirty="0">
                <a:latin typeface="Cera PRO Light" pitchFamily="2" charset="0"/>
              </a:rPr>
              <a:t>500 Ватт</a:t>
            </a:r>
            <a:r>
              <a:rPr lang="ru-RU" sz="1200" dirty="0">
                <a:latin typeface="Cera PRO Light" pitchFamily="2" charset="0"/>
              </a:rPr>
              <a:t>.</a:t>
            </a:r>
          </a:p>
          <a:p>
            <a:endParaRPr lang="ru-RU" sz="1200" dirty="0">
              <a:latin typeface="Cera PRO Light" pitchFamily="2" charset="0"/>
            </a:endParaRPr>
          </a:p>
          <a:p>
            <a:r>
              <a:rPr lang="ru-RU" sz="1200" dirty="0">
                <a:latin typeface="Cera PRO Light" pitchFamily="2" charset="0"/>
              </a:rPr>
              <a:t>В: Какой емкости аккумулятор?</a:t>
            </a:r>
          </a:p>
          <a:p>
            <a:r>
              <a:rPr lang="ru-RU" sz="1200" dirty="0">
                <a:latin typeface="Cera PRO Light" pitchFamily="2" charset="0"/>
              </a:rPr>
              <a:t>О: В электросамокате </a:t>
            </a:r>
            <a:r>
              <a:rPr lang="en-US" sz="1200" dirty="0">
                <a:latin typeface="Cera PRO Light" pitchFamily="2" charset="0"/>
              </a:rPr>
              <a:t>Tribe Himba Pro </a:t>
            </a:r>
            <a:r>
              <a:rPr lang="ru-RU" sz="1200" dirty="0">
                <a:latin typeface="Cera PRO Light" pitchFamily="2" charset="0"/>
              </a:rPr>
              <a:t>установлен аккумулятор с напряжением </a:t>
            </a:r>
            <a:r>
              <a:rPr lang="ru-RU" sz="1200" b="1" dirty="0">
                <a:latin typeface="Cera PRO Light" pitchFamily="2" charset="0"/>
              </a:rPr>
              <a:t>36 вольт и емкостью 7,8 ампер-часов, </a:t>
            </a:r>
            <a:r>
              <a:rPr lang="ru-RU" sz="1200" dirty="0">
                <a:latin typeface="Cera PRO Light" pitchFamily="2" charset="0"/>
              </a:rPr>
              <a:t>что соответствует </a:t>
            </a:r>
            <a:r>
              <a:rPr lang="ru-RU" sz="1200" b="1" dirty="0">
                <a:latin typeface="Cera PRO Light" pitchFamily="2" charset="0"/>
              </a:rPr>
              <a:t>количеству энергии 281 ватт-часов</a:t>
            </a:r>
            <a:r>
              <a:rPr lang="ru-RU" sz="1200" dirty="0">
                <a:latin typeface="Cera PRO Light" pitchFamily="2" charset="0"/>
              </a:rPr>
              <a:t>. Почему мы используем именно ватт-часы? Дело в том, что электроника разных электросамокатов работает на разном напряжении (12 В, 24 В, 36 В, 48 В и т. д.). Запас энергии в батарее при смене величины напряжения также меняется, что делает сравнение разных </a:t>
            </a:r>
            <a:r>
              <a:rPr lang="ru-RU" sz="1200" dirty="0" err="1">
                <a:latin typeface="Cera PRO Light" pitchFamily="2" charset="0"/>
              </a:rPr>
              <a:t>электросамокатов</a:t>
            </a:r>
            <a:r>
              <a:rPr lang="ru-RU" sz="1200" dirty="0">
                <a:latin typeface="Cera PRO Light" pitchFamily="2" charset="0"/>
              </a:rPr>
              <a:t> некорректным. Например, количество энергии в батарее емкостью 10 А</a:t>
            </a:r>
            <a:r>
              <a:rPr lang="en-US" sz="1200" dirty="0">
                <a:latin typeface="Cera PRO Light" pitchFamily="2" charset="0"/>
                <a:cs typeface="Calibri" panose="020F0502020204030204" pitchFamily="34" charset="0"/>
              </a:rPr>
              <a:t>·</a:t>
            </a:r>
            <a:r>
              <a:rPr lang="ru-RU" sz="1200" dirty="0">
                <a:latin typeface="Cera PRO Light" pitchFamily="2" charset="0"/>
              </a:rPr>
              <a:t>ч с напряжением 24 В будет такое же, как у аккумулятора с напряжением 36 В, но емкостью всего 6.7 А</a:t>
            </a:r>
            <a:r>
              <a:rPr lang="en-US" sz="1200" dirty="0">
                <a:latin typeface="Cera PRO Light" pitchFamily="2" charset="0"/>
                <a:cs typeface="Calibri" panose="020F0502020204030204" pitchFamily="34" charset="0"/>
              </a:rPr>
              <a:t>·</a:t>
            </a:r>
            <a:r>
              <a:rPr lang="ru-RU" sz="1200" dirty="0">
                <a:latin typeface="Cera PRO Light" pitchFamily="2" charset="0"/>
              </a:rPr>
              <a:t>ч. Поэтому </a:t>
            </a:r>
            <a:r>
              <a:rPr lang="ru-RU" sz="1200" b="1" dirty="0">
                <a:latin typeface="Cera PRO Light" pitchFamily="2" charset="0"/>
              </a:rPr>
              <a:t>истинную</a:t>
            </a:r>
            <a:r>
              <a:rPr lang="ru-RU" sz="1200" dirty="0">
                <a:latin typeface="Cera PRO Light" pitchFamily="2" charset="0"/>
              </a:rPr>
              <a:t> </a:t>
            </a:r>
            <a:r>
              <a:rPr lang="ru-RU" sz="1200" b="1" dirty="0">
                <a:latin typeface="Cera PRO Light" pitchFamily="2" charset="0"/>
              </a:rPr>
              <a:t>емкость аккумулятора правильнее указывать в Вт</a:t>
            </a:r>
            <a:r>
              <a:rPr lang="en-US" sz="1200" dirty="0">
                <a:latin typeface="Cera PRO Light" pitchFamily="2" charset="0"/>
                <a:cs typeface="Calibri" panose="020F0502020204030204" pitchFamily="34" charset="0"/>
              </a:rPr>
              <a:t>·</a:t>
            </a:r>
            <a:r>
              <a:rPr lang="ru-RU" sz="1200" b="1" dirty="0">
                <a:latin typeface="Cera PRO Light" pitchFamily="2" charset="0"/>
              </a:rPr>
              <a:t>ч.</a:t>
            </a:r>
            <a:r>
              <a:rPr lang="ru-RU" sz="1200" dirty="0">
                <a:latin typeface="Cera PRO Light" pitchFamily="2" charset="0"/>
              </a:rPr>
              <a:t> И сравнивать запас емкости батарей разных </a:t>
            </a:r>
            <a:r>
              <a:rPr lang="ru-RU" sz="1200" dirty="0" err="1">
                <a:latin typeface="Cera PRO Light" pitchFamily="2" charset="0"/>
              </a:rPr>
              <a:t>электросамокатов</a:t>
            </a:r>
            <a:r>
              <a:rPr lang="ru-RU" sz="1200" dirty="0">
                <a:latin typeface="Cera PRO Light" pitchFamily="2" charset="0"/>
              </a:rPr>
              <a:t> также нужно в ватт-часах.</a:t>
            </a:r>
            <a:endParaRPr lang="en-US" sz="1200" dirty="0">
              <a:latin typeface="Cera PRO Light" pitchFamily="2" charset="0"/>
            </a:endParaRPr>
          </a:p>
          <a:p>
            <a:endParaRPr lang="ru-RU" sz="1200" b="1" dirty="0">
              <a:latin typeface="Cera PRO Light" pitchFamily="2" charset="0"/>
            </a:endParaRPr>
          </a:p>
          <a:p>
            <a:r>
              <a:rPr lang="ru-RU" sz="1200" dirty="0">
                <a:latin typeface="Cera PRO Light" pitchFamily="2" charset="0"/>
              </a:rPr>
              <a:t>В: Сколько можно проехать на полностью заряженном аккумуляторе?</a:t>
            </a:r>
          </a:p>
          <a:p>
            <a:r>
              <a:rPr lang="ru-RU" sz="1200" dirty="0">
                <a:latin typeface="Cera PRO Light" pitchFamily="2" charset="0"/>
              </a:rPr>
              <a:t>О: Максимальная дистанция, которую можно проехать на электросамокате </a:t>
            </a:r>
            <a:r>
              <a:rPr lang="en-US" sz="1200" dirty="0">
                <a:latin typeface="Cera PRO Light" pitchFamily="2" charset="0"/>
              </a:rPr>
              <a:t>Tribe Himba Pro </a:t>
            </a:r>
            <a:r>
              <a:rPr lang="ru-RU" sz="1200" dirty="0">
                <a:latin typeface="Cera PRO Light" pitchFamily="2" charset="0"/>
              </a:rPr>
              <a:t>с полностью заряженным аккумулятором, составляет 25 километров.</a:t>
            </a:r>
            <a:r>
              <a:rPr lang="en-US" sz="1200" dirty="0">
                <a:latin typeface="Cera PRO Light" pitchFamily="2" charset="0"/>
              </a:rPr>
              <a:t> </a:t>
            </a:r>
            <a:r>
              <a:rPr lang="ru-RU" sz="1200" dirty="0">
                <a:latin typeface="Cera PRO Light" pitchFamily="2" charset="0"/>
              </a:rPr>
              <a:t>Это усредненный результат при весе </a:t>
            </a:r>
            <a:r>
              <a:rPr lang="ru-RU" sz="1200" dirty="0" err="1">
                <a:latin typeface="Cera PRO Light" pitchFamily="2" charset="0"/>
              </a:rPr>
              <a:t>трайбера</a:t>
            </a:r>
            <a:r>
              <a:rPr lang="ru-RU" sz="1200" dirty="0">
                <a:latin typeface="Cera PRO Light" pitchFamily="2" charset="0"/>
              </a:rPr>
              <a:t> (так мы называем тех, кто катается на </a:t>
            </a:r>
            <a:r>
              <a:rPr lang="ru-RU" sz="1200" dirty="0" err="1">
                <a:latin typeface="Cera PRO Light" pitchFamily="2" charset="0"/>
              </a:rPr>
              <a:t>электросамокатах</a:t>
            </a:r>
            <a:r>
              <a:rPr lang="ru-RU" sz="1200" dirty="0">
                <a:latin typeface="Cera PRO Light" pitchFamily="2" charset="0"/>
              </a:rPr>
              <a:t> </a:t>
            </a:r>
            <a:r>
              <a:rPr lang="en-US" sz="1200" dirty="0">
                <a:latin typeface="Cera PRO Light" pitchFamily="2" charset="0"/>
              </a:rPr>
              <a:t>Tribe</a:t>
            </a:r>
            <a:r>
              <a:rPr lang="ru-RU" sz="1200" dirty="0">
                <a:latin typeface="Cera PRO Light" pitchFamily="2" charset="0"/>
              </a:rPr>
              <a:t>) в 70 кг и на ровной дороге. </a:t>
            </a:r>
            <a:r>
              <a:rPr lang="ru-RU" sz="1200">
                <a:latin typeface="Cera PRO Light" pitchFamily="2" charset="0"/>
              </a:rPr>
              <a:t>Увеличение </a:t>
            </a:r>
            <a:r>
              <a:rPr lang="ru-RU" sz="1200" dirty="0">
                <a:latin typeface="Cera PRO Light" pitchFamily="2" charset="0"/>
              </a:rPr>
              <a:t>веса и ухудшение качества дороги уменьшает запас хода. Также на максимальную дистанцию оказывает влияние характер езды. Частые разгоны и езда по холмистой дороге сокращают дистанцию пробега на одном заряде.</a:t>
            </a:r>
            <a:endParaRPr lang="en-RU" sz="1400" dirty="0">
              <a:latin typeface="Cera PR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132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E3502EA-DED9-5741-8D2A-647C053E49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116" y="269874"/>
            <a:ext cx="1477038" cy="237139"/>
          </a:xfrm>
          <a:prstGeom prst="rect">
            <a:avLst/>
          </a:prstGeom>
        </p:spPr>
      </p:pic>
      <p:sp>
        <p:nvSpPr>
          <p:cNvPr id="5" name="object 8">
            <a:extLst>
              <a:ext uri="{FF2B5EF4-FFF2-40B4-BE49-F238E27FC236}">
                <a16:creationId xmlns:a16="http://schemas.microsoft.com/office/drawing/2014/main" id="{21142262-529B-434F-B285-6107B908EF82}"/>
              </a:ext>
            </a:extLst>
          </p:cNvPr>
          <p:cNvSpPr txBox="1"/>
          <p:nvPr/>
        </p:nvSpPr>
        <p:spPr>
          <a:xfrm>
            <a:off x="7627368" y="248609"/>
            <a:ext cx="1224529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59485" marR="5080" indent="-947419" algn="ctr">
              <a:lnSpc>
                <a:spcPct val="100000"/>
              </a:lnSpc>
              <a:spcBef>
                <a:spcPts val="95"/>
              </a:spcBef>
              <a:tabLst>
                <a:tab pos="1129030" algn="l"/>
                <a:tab pos="1887855" algn="l"/>
                <a:tab pos="1976755" algn="l"/>
                <a:tab pos="3019425" algn="l"/>
                <a:tab pos="3075940" algn="l"/>
                <a:tab pos="4106545" algn="l"/>
              </a:tabLst>
            </a:pPr>
            <a:r>
              <a:rPr sz="1600" b="1" spc="-5" dirty="0">
                <a:solidFill>
                  <a:schemeClr val="bg2">
                    <a:lumMod val="10000"/>
                  </a:schemeClr>
                </a:solidFill>
                <a:latin typeface="Cera PRO"/>
                <a:cs typeface="Cera PRO"/>
              </a:rPr>
              <a:t>HIMBA</a:t>
            </a:r>
            <a:r>
              <a:rPr lang="en-US" sz="1600" b="1" spc="-5" dirty="0">
                <a:solidFill>
                  <a:srgbClr val="FFFFFF"/>
                </a:solidFill>
                <a:latin typeface="Cera PRO"/>
                <a:cs typeface="Cera PRO"/>
              </a:rPr>
              <a:t> </a:t>
            </a:r>
            <a:r>
              <a:rPr sz="1600" b="1" spc="-5" dirty="0">
                <a:solidFill>
                  <a:srgbClr val="BA2025"/>
                </a:solidFill>
                <a:latin typeface="Cera PRO"/>
                <a:cs typeface="Cera PRO"/>
              </a:rPr>
              <a:t>PRO</a:t>
            </a:r>
            <a:endParaRPr sz="1600" dirty="0">
              <a:latin typeface="Cera PRO"/>
              <a:cs typeface="Cera PRO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DE3DEB-68FF-4444-AFE2-70F90F063CD3}"/>
              </a:ext>
            </a:extLst>
          </p:cNvPr>
          <p:cNvSpPr txBox="1"/>
          <p:nvPr/>
        </p:nvSpPr>
        <p:spPr>
          <a:xfrm>
            <a:off x="365759" y="799433"/>
            <a:ext cx="8486137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spc="5" dirty="0">
                <a:latin typeface="Cera PRO Medium" pitchFamily="2" charset="0"/>
              </a:rPr>
              <a:t>Вопросы</a:t>
            </a:r>
            <a:endParaRPr lang="ru-RU" sz="2400" dirty="0">
              <a:latin typeface="Cera PRO Medium" pitchFamily="2" charset="0"/>
            </a:endParaRPr>
          </a:p>
          <a:p>
            <a:pPr algn="ctr"/>
            <a:endParaRPr lang="en-US" sz="1400" dirty="0">
              <a:latin typeface="Cera PRO" pitchFamily="2" charset="0"/>
            </a:endParaRPr>
          </a:p>
          <a:p>
            <a:r>
              <a:rPr lang="ru-RU" sz="1200" dirty="0">
                <a:latin typeface="Cera PRO Light" pitchFamily="2" charset="0"/>
              </a:rPr>
              <a:t>В: Какой максимальный вес </a:t>
            </a:r>
            <a:r>
              <a:rPr lang="ru-RU" sz="1200" dirty="0" err="1">
                <a:latin typeface="Cera PRO Light" pitchFamily="2" charset="0"/>
              </a:rPr>
              <a:t>трайбера</a:t>
            </a:r>
            <a:r>
              <a:rPr lang="ru-RU" sz="1200" dirty="0">
                <a:latin typeface="Cera PRO Light" pitchFamily="2" charset="0"/>
              </a:rPr>
              <a:t>?</a:t>
            </a:r>
            <a:endParaRPr lang="en-US" sz="1200" dirty="0">
              <a:latin typeface="Cera PRO Light" pitchFamily="2" charset="0"/>
            </a:endParaRPr>
          </a:p>
          <a:p>
            <a:r>
              <a:rPr lang="ru-RU" sz="1200" dirty="0">
                <a:latin typeface="Cera PRO Light" pitchFamily="2" charset="0"/>
              </a:rPr>
              <a:t>О: Максимальная нагрузка на электросамокат </a:t>
            </a:r>
            <a:r>
              <a:rPr lang="en-US" sz="1200" dirty="0">
                <a:latin typeface="Cera PRO Light" pitchFamily="2" charset="0"/>
              </a:rPr>
              <a:t>Tribe Himba Pro – 120 </a:t>
            </a:r>
            <a:r>
              <a:rPr lang="ru-RU" sz="1200" dirty="0">
                <a:latin typeface="Cera PRO Light" pitchFamily="2" charset="0"/>
              </a:rPr>
              <a:t>кг.</a:t>
            </a:r>
          </a:p>
          <a:p>
            <a:endParaRPr lang="ru-RU" sz="1200" dirty="0">
              <a:latin typeface="Cera PRO Light" pitchFamily="2" charset="0"/>
            </a:endParaRPr>
          </a:p>
          <a:p>
            <a:r>
              <a:rPr lang="ru-RU" sz="1200" dirty="0">
                <a:latin typeface="Cera PRO Light" pitchFamily="2" charset="0"/>
              </a:rPr>
              <a:t>В: Какая максимальная скорость электросамоката </a:t>
            </a:r>
            <a:r>
              <a:rPr lang="en-US" sz="1200" dirty="0">
                <a:latin typeface="Cera PRO Light" pitchFamily="2" charset="0"/>
              </a:rPr>
              <a:t>Tribe Himba Pro?</a:t>
            </a:r>
          </a:p>
          <a:p>
            <a:r>
              <a:rPr lang="ru-RU" sz="1200" dirty="0">
                <a:latin typeface="Cera PRO Light" pitchFamily="2" charset="0"/>
              </a:rPr>
              <a:t>О: Максимальная скорость – 25 км/ч.</a:t>
            </a:r>
          </a:p>
          <a:p>
            <a:endParaRPr lang="ru-RU" sz="1200" dirty="0">
              <a:latin typeface="Cera PRO Light" pitchFamily="2" charset="0"/>
            </a:endParaRPr>
          </a:p>
          <a:p>
            <a:r>
              <a:rPr lang="ru-RU" sz="1200" dirty="0">
                <a:latin typeface="Cera PRO Light" pitchFamily="2" charset="0"/>
              </a:rPr>
              <a:t>В: Где я могу получить сервисную поддержку?</a:t>
            </a:r>
          </a:p>
          <a:p>
            <a:r>
              <a:rPr lang="ru-RU" sz="1200" dirty="0">
                <a:latin typeface="Cera PRO Light" pitchFamily="2" charset="0"/>
              </a:rPr>
              <a:t>О: Компания </a:t>
            </a:r>
            <a:r>
              <a:rPr lang="en-US" sz="1200" dirty="0">
                <a:latin typeface="Cera PRO Light" pitchFamily="2" charset="0"/>
              </a:rPr>
              <a:t>Tribe</a:t>
            </a:r>
            <a:r>
              <a:rPr lang="ru-RU" sz="1200" dirty="0">
                <a:latin typeface="Cera PRO Light" pitchFamily="2" charset="0"/>
              </a:rPr>
              <a:t> осуществляет полную гарантийную и </a:t>
            </a:r>
            <a:r>
              <a:rPr lang="ru-RU" sz="1200" dirty="0" err="1">
                <a:latin typeface="Cera PRO Light" pitchFamily="2" charset="0"/>
              </a:rPr>
              <a:t>посгарантийную</a:t>
            </a:r>
            <a:r>
              <a:rPr lang="ru-RU" sz="1200" dirty="0">
                <a:latin typeface="Cera PRO Light" pitchFamily="2" charset="0"/>
              </a:rPr>
              <a:t> поддержку своих электросамокатов на территории России, Казахстана и Беларуси. Контактная информация указана на сайте </a:t>
            </a:r>
            <a:r>
              <a:rPr lang="en-US" sz="1200" dirty="0">
                <a:latin typeface="Cera PRO Light" pitchFamily="2" charset="0"/>
                <a:hlinkClick r:id="rId3"/>
              </a:rPr>
              <a:t>www.truetribe.ru</a:t>
            </a:r>
            <a:r>
              <a:rPr lang="ru-RU" sz="1200" dirty="0">
                <a:latin typeface="Cera PRO Light" pitchFamily="2" charset="0"/>
              </a:rPr>
              <a:t> в разделе «Сервис».</a:t>
            </a:r>
          </a:p>
          <a:p>
            <a:endParaRPr lang="en-US" sz="1200" dirty="0">
              <a:latin typeface="Cera PRO Light" pitchFamily="2" charset="0"/>
            </a:endParaRPr>
          </a:p>
          <a:p>
            <a:r>
              <a:rPr lang="ru-RU" sz="1200" dirty="0">
                <a:latin typeface="Cera PRO Light" pitchFamily="2" charset="0"/>
              </a:rPr>
              <a:t>В: С какого возраста можно использовать электросамокат?</a:t>
            </a:r>
          </a:p>
          <a:p>
            <a:r>
              <a:rPr lang="ru-RU" sz="1200" dirty="0">
                <a:latin typeface="Cera PRO Light" pitchFamily="2" charset="0"/>
              </a:rPr>
              <a:t>О: Электросамокат </a:t>
            </a:r>
            <a:r>
              <a:rPr lang="en-US" sz="1200" dirty="0">
                <a:latin typeface="Cera PRO Light" pitchFamily="2" charset="0"/>
              </a:rPr>
              <a:t>Tribe Himba Pro </a:t>
            </a:r>
            <a:r>
              <a:rPr lang="ru-RU" sz="1200" dirty="0">
                <a:latin typeface="Cera PRO Light" pitchFamily="2" charset="0"/>
              </a:rPr>
              <a:t>– это полноценное средство передвижения со скоростью до 25 км/час. Мы рекомендуем начинать его использование с возраста 14 лет.</a:t>
            </a:r>
          </a:p>
          <a:p>
            <a:endParaRPr lang="ru-RU" sz="1200" dirty="0">
              <a:latin typeface="Cera PRO Light" pitchFamily="2" charset="0"/>
            </a:endParaRPr>
          </a:p>
          <a:p>
            <a:r>
              <a:rPr lang="ru-RU" sz="1200" dirty="0">
                <a:latin typeface="Cera PRO Light" pitchFamily="2" charset="0"/>
              </a:rPr>
              <a:t>В: Как часто нужно заряжать электросамокат?</a:t>
            </a:r>
          </a:p>
          <a:p>
            <a:r>
              <a:rPr lang="ru-RU" sz="1200" dirty="0">
                <a:latin typeface="Cera PRO Light" pitchFamily="2" charset="0"/>
              </a:rPr>
              <a:t>О: Электросамокат необходимо заряжать после каждого использования. Зарядку необходимо производить при комнатной температуре. Нельзя заряжать электросамокат при температуре ниже нуля. Не допускайте полного разряда аккумулятора. Подробности и ограничения, связанные с зарядкой батареи, указаны в инструкции к </a:t>
            </a:r>
            <a:r>
              <a:rPr lang="ru-RU" sz="1200" dirty="0" err="1">
                <a:latin typeface="Cera PRO Light" pitchFamily="2" charset="0"/>
              </a:rPr>
              <a:t>электросамокату</a:t>
            </a:r>
            <a:r>
              <a:rPr lang="ru-RU" sz="1200" dirty="0">
                <a:latin typeface="Cera PRO Light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4794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E3502EA-DED9-5741-8D2A-647C053E49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116" y="269874"/>
            <a:ext cx="1477038" cy="237139"/>
          </a:xfrm>
          <a:prstGeom prst="rect">
            <a:avLst/>
          </a:prstGeom>
        </p:spPr>
      </p:pic>
      <p:sp>
        <p:nvSpPr>
          <p:cNvPr id="5" name="object 8">
            <a:extLst>
              <a:ext uri="{FF2B5EF4-FFF2-40B4-BE49-F238E27FC236}">
                <a16:creationId xmlns:a16="http://schemas.microsoft.com/office/drawing/2014/main" id="{21142262-529B-434F-B285-6107B908EF82}"/>
              </a:ext>
            </a:extLst>
          </p:cNvPr>
          <p:cNvSpPr txBox="1"/>
          <p:nvPr/>
        </p:nvSpPr>
        <p:spPr>
          <a:xfrm>
            <a:off x="7627368" y="248609"/>
            <a:ext cx="1224529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59485" marR="5080" indent="-947419" algn="ctr">
              <a:lnSpc>
                <a:spcPct val="100000"/>
              </a:lnSpc>
              <a:spcBef>
                <a:spcPts val="95"/>
              </a:spcBef>
              <a:tabLst>
                <a:tab pos="1129030" algn="l"/>
                <a:tab pos="1887855" algn="l"/>
                <a:tab pos="1976755" algn="l"/>
                <a:tab pos="3019425" algn="l"/>
                <a:tab pos="3075940" algn="l"/>
                <a:tab pos="4106545" algn="l"/>
              </a:tabLst>
            </a:pPr>
            <a:r>
              <a:rPr sz="1600" b="1" spc="-5" dirty="0">
                <a:solidFill>
                  <a:schemeClr val="bg2">
                    <a:lumMod val="10000"/>
                  </a:schemeClr>
                </a:solidFill>
                <a:latin typeface="Cera PRO"/>
                <a:cs typeface="Cera PRO"/>
              </a:rPr>
              <a:t>HIMBA</a:t>
            </a:r>
            <a:r>
              <a:rPr lang="en-US" sz="1600" b="1" spc="-5" dirty="0">
                <a:solidFill>
                  <a:srgbClr val="FFFFFF"/>
                </a:solidFill>
                <a:latin typeface="Cera PRO"/>
                <a:cs typeface="Cera PRO"/>
              </a:rPr>
              <a:t> </a:t>
            </a:r>
            <a:r>
              <a:rPr sz="1600" b="1" spc="-5" dirty="0">
                <a:solidFill>
                  <a:srgbClr val="BA2025"/>
                </a:solidFill>
                <a:latin typeface="Cera PRO"/>
                <a:cs typeface="Cera PRO"/>
              </a:rPr>
              <a:t>PRO</a:t>
            </a:r>
            <a:endParaRPr sz="1600" dirty="0">
              <a:latin typeface="Cera PRO"/>
              <a:cs typeface="Cera PRO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DE3DEB-68FF-4444-AFE2-70F90F063CD3}"/>
              </a:ext>
            </a:extLst>
          </p:cNvPr>
          <p:cNvSpPr txBox="1"/>
          <p:nvPr/>
        </p:nvSpPr>
        <p:spPr>
          <a:xfrm>
            <a:off x="365759" y="799433"/>
            <a:ext cx="8486137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spc="5" dirty="0">
                <a:latin typeface="Cera PRO Medium" pitchFamily="2" charset="0"/>
              </a:rPr>
              <a:t>Вопросы</a:t>
            </a:r>
            <a:endParaRPr lang="ru-RU" sz="2400" dirty="0">
              <a:latin typeface="Cera PRO Medium" pitchFamily="2" charset="0"/>
            </a:endParaRPr>
          </a:p>
          <a:p>
            <a:pPr algn="ctr"/>
            <a:endParaRPr lang="en-US" sz="1400" dirty="0">
              <a:latin typeface="Cera PRO" pitchFamily="2" charset="0"/>
            </a:endParaRPr>
          </a:p>
          <a:p>
            <a:r>
              <a:rPr lang="ru-RU" sz="1200" dirty="0">
                <a:latin typeface="Cera PRO Light" pitchFamily="2" charset="0"/>
              </a:rPr>
              <a:t>В: Как хранить электросамокат?</a:t>
            </a:r>
          </a:p>
          <a:p>
            <a:r>
              <a:rPr lang="ru-RU" sz="1200" dirty="0">
                <a:latin typeface="Cera PRO Light" pitchFamily="2" charset="0"/>
              </a:rPr>
              <a:t>О: Перед длительным хранением электросамокат необходимо тщательно помыть и зарядить до 50</a:t>
            </a:r>
            <a:r>
              <a:rPr lang="en-US" sz="1200" dirty="0">
                <a:latin typeface="Cera PRO Light" pitchFamily="2" charset="0"/>
              </a:rPr>
              <a:t>% (</a:t>
            </a:r>
            <a:r>
              <a:rPr lang="ru-RU" sz="1200" dirty="0">
                <a:latin typeface="Cera PRO Light" pitchFamily="2" charset="0"/>
              </a:rPr>
              <a:t>два деления из четырех на шкале заряда батареи). Так же во время хранения электросамоката его требуется подзаряжать до 50</a:t>
            </a:r>
            <a:r>
              <a:rPr lang="en-US" sz="1200" dirty="0">
                <a:latin typeface="Cera PRO Light" pitchFamily="2" charset="0"/>
              </a:rPr>
              <a:t>%</a:t>
            </a:r>
            <a:r>
              <a:rPr lang="ru-RU" sz="1200" dirty="0">
                <a:latin typeface="Cera PRO Light" pitchFamily="2" charset="0"/>
              </a:rPr>
              <a:t> не реже, чем раз в месяц.</a:t>
            </a:r>
          </a:p>
          <a:p>
            <a:endParaRPr lang="ru-RU" sz="1200" dirty="0">
              <a:latin typeface="Cera PRO Light" pitchFamily="2" charset="0"/>
            </a:endParaRPr>
          </a:p>
          <a:p>
            <a:r>
              <a:rPr lang="ru-RU" sz="1200" dirty="0">
                <a:latin typeface="Cera PRO Light" pitchFamily="2" charset="0"/>
              </a:rPr>
              <a:t>В: Сколько может прожить аккумулятор?</a:t>
            </a:r>
          </a:p>
          <a:p>
            <a:r>
              <a:rPr lang="ru-RU" sz="1200" dirty="0">
                <a:latin typeface="Cera PRO Light" pitchFamily="2" charset="0"/>
              </a:rPr>
              <a:t>О: При правильном использовании литиевые аккумуляторы способны держать хороший заряд на протяжении 1000 циклов перезарядки, после чего начнется плавная деградация. В режиме умеренного использования это 2—3 года.</a:t>
            </a:r>
          </a:p>
          <a:p>
            <a:endParaRPr lang="ru-RU" sz="1200" dirty="0">
              <a:latin typeface="Cera PRO Light" pitchFamily="2" charset="0"/>
            </a:endParaRPr>
          </a:p>
          <a:p>
            <a:r>
              <a:rPr lang="ru-RU" sz="1200" dirty="0">
                <a:latin typeface="Cera PRO Light" pitchFamily="2" charset="0"/>
              </a:rPr>
              <a:t>В: Как сильно накачивать колёса электросамоката?</a:t>
            </a:r>
          </a:p>
          <a:p>
            <a:r>
              <a:rPr lang="ru-RU" sz="1200" dirty="0">
                <a:latin typeface="Cera PRO Light" pitchFamily="2" charset="0"/>
              </a:rPr>
              <a:t>О: Давление указано на боковой части шины. При этом можно подобрать давление индивидуально под свой вес и стиль катания. Высокое давление снижает комфорт катания, но увеличивает максимальный пробег на одном заряде, и наоборот.</a:t>
            </a:r>
          </a:p>
          <a:p>
            <a:endParaRPr lang="ru-RU" sz="1200" dirty="0">
              <a:latin typeface="Cera PRO Light" pitchFamily="2" charset="0"/>
            </a:endParaRPr>
          </a:p>
          <a:p>
            <a:r>
              <a:rPr lang="ru-RU" sz="1200" dirty="0">
                <a:latin typeface="Cera PRO Light" pitchFamily="2" charset="0"/>
              </a:rPr>
              <a:t>В: Можно ли кататься на электросамокате в дождь?</a:t>
            </a:r>
          </a:p>
          <a:p>
            <a:r>
              <a:rPr lang="ru-RU" sz="1200" dirty="0">
                <a:latin typeface="Cera PRO Light" pitchFamily="2" charset="0"/>
              </a:rPr>
              <a:t>О: Электросамокат </a:t>
            </a:r>
            <a:r>
              <a:rPr lang="en-US" sz="1200" dirty="0">
                <a:latin typeface="Cera PRO Light" pitchFamily="2" charset="0"/>
              </a:rPr>
              <a:t>Tribe Himba Pro </a:t>
            </a:r>
            <a:r>
              <a:rPr lang="ru-RU" sz="1200" dirty="0">
                <a:latin typeface="Cera PRO Light" pitchFamily="2" charset="0"/>
              </a:rPr>
              <a:t>имеет </a:t>
            </a:r>
            <a:r>
              <a:rPr lang="ru-RU" sz="1200" dirty="0" err="1">
                <a:latin typeface="Cera PRO Light" pitchFamily="2" charset="0"/>
              </a:rPr>
              <a:t>влагозащиту</a:t>
            </a:r>
            <a:r>
              <a:rPr lang="ru-RU" sz="1200" dirty="0">
                <a:latin typeface="Cera PRO Light" pitchFamily="2" charset="0"/>
              </a:rPr>
              <a:t> </a:t>
            </a:r>
            <a:r>
              <a:rPr lang="en-US" sz="1200" dirty="0">
                <a:latin typeface="Cera PRO Light" pitchFamily="2" charset="0"/>
              </a:rPr>
              <a:t>IPX4</a:t>
            </a:r>
            <a:r>
              <a:rPr lang="ru-RU" sz="1200" dirty="0">
                <a:latin typeface="Cera PRO Light" pitchFamily="2" charset="0"/>
              </a:rPr>
              <a:t>, что означает нечувствительность к водяным брызгам. Проще говоря, не стоит кататься на нем по глубоким лужам, но дождь для электросамоката не страшен.</a:t>
            </a:r>
          </a:p>
        </p:txBody>
      </p:sp>
    </p:spTree>
    <p:extLst>
      <p:ext uri="{BB962C8B-B14F-4D97-AF65-F5344CB8AC3E}">
        <p14:creationId xmlns:p14="http://schemas.microsoft.com/office/powerpoint/2010/main" val="396814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E3502EA-DED9-5741-8D2A-647C053E49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116" y="269874"/>
            <a:ext cx="1477038" cy="237139"/>
          </a:xfrm>
          <a:prstGeom prst="rect">
            <a:avLst/>
          </a:prstGeom>
        </p:spPr>
      </p:pic>
      <p:sp>
        <p:nvSpPr>
          <p:cNvPr id="5" name="object 8">
            <a:extLst>
              <a:ext uri="{FF2B5EF4-FFF2-40B4-BE49-F238E27FC236}">
                <a16:creationId xmlns:a16="http://schemas.microsoft.com/office/drawing/2014/main" id="{21142262-529B-434F-B285-6107B908EF82}"/>
              </a:ext>
            </a:extLst>
          </p:cNvPr>
          <p:cNvSpPr txBox="1"/>
          <p:nvPr/>
        </p:nvSpPr>
        <p:spPr>
          <a:xfrm>
            <a:off x="7627368" y="248609"/>
            <a:ext cx="1224529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59485" marR="5080" indent="-947419" algn="ctr">
              <a:lnSpc>
                <a:spcPct val="100000"/>
              </a:lnSpc>
              <a:spcBef>
                <a:spcPts val="95"/>
              </a:spcBef>
              <a:tabLst>
                <a:tab pos="1129030" algn="l"/>
                <a:tab pos="1887855" algn="l"/>
                <a:tab pos="1976755" algn="l"/>
                <a:tab pos="3019425" algn="l"/>
                <a:tab pos="3075940" algn="l"/>
                <a:tab pos="4106545" algn="l"/>
              </a:tabLst>
            </a:pPr>
            <a:r>
              <a:rPr sz="1600" b="1" spc="-5" dirty="0">
                <a:solidFill>
                  <a:schemeClr val="bg2">
                    <a:lumMod val="10000"/>
                  </a:schemeClr>
                </a:solidFill>
                <a:latin typeface="Cera PRO"/>
                <a:cs typeface="Cera PRO"/>
              </a:rPr>
              <a:t>HIMBA</a:t>
            </a:r>
            <a:r>
              <a:rPr lang="en-US" sz="1600" b="1" spc="-5" dirty="0">
                <a:solidFill>
                  <a:srgbClr val="FFFFFF"/>
                </a:solidFill>
                <a:latin typeface="Cera PRO"/>
                <a:cs typeface="Cera PRO"/>
              </a:rPr>
              <a:t> </a:t>
            </a:r>
            <a:r>
              <a:rPr sz="1600" b="1" spc="-5" dirty="0">
                <a:solidFill>
                  <a:srgbClr val="BA2025"/>
                </a:solidFill>
                <a:latin typeface="Cera PRO"/>
                <a:cs typeface="Cera PRO"/>
              </a:rPr>
              <a:t>PRO</a:t>
            </a:r>
            <a:endParaRPr sz="1600" dirty="0">
              <a:latin typeface="Cera PRO"/>
              <a:cs typeface="Cera PRO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DE3DEB-68FF-4444-AFE2-70F90F063CD3}"/>
              </a:ext>
            </a:extLst>
          </p:cNvPr>
          <p:cNvSpPr txBox="1"/>
          <p:nvPr/>
        </p:nvSpPr>
        <p:spPr>
          <a:xfrm>
            <a:off x="365759" y="799433"/>
            <a:ext cx="8486137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spc="5" dirty="0">
                <a:latin typeface="Cera PRO Medium" pitchFamily="2" charset="0"/>
              </a:rPr>
              <a:t>Вопросы</a:t>
            </a:r>
            <a:endParaRPr lang="ru-RU" sz="2400" dirty="0">
              <a:latin typeface="Cera PRO Medium" pitchFamily="2" charset="0"/>
            </a:endParaRPr>
          </a:p>
          <a:p>
            <a:pPr algn="ctr"/>
            <a:endParaRPr lang="en-US" sz="1400" dirty="0">
              <a:latin typeface="Cera PRO" pitchFamily="2" charset="0"/>
            </a:endParaRPr>
          </a:p>
          <a:p>
            <a:r>
              <a:rPr lang="ru-RU" sz="1200" dirty="0">
                <a:latin typeface="Cera PRO Light" pitchFamily="2" charset="0"/>
              </a:rPr>
              <a:t>В: Можно ли кататься на электросамокате зимой?</a:t>
            </a:r>
          </a:p>
          <a:p>
            <a:r>
              <a:rPr lang="ru-RU" sz="1200" dirty="0">
                <a:latin typeface="Cera PRO Light" pitchFamily="2" charset="0"/>
              </a:rPr>
              <a:t>О: Можно, но осторожно. Шины электросамоката </a:t>
            </a:r>
            <a:r>
              <a:rPr lang="en-US" sz="1200" dirty="0">
                <a:latin typeface="Cera PRO Light" pitchFamily="2" charset="0"/>
              </a:rPr>
              <a:t>Tribe Himba Pro </a:t>
            </a:r>
            <a:r>
              <a:rPr lang="ru-RU" sz="1200" dirty="0">
                <a:latin typeface="Cera PRO Light" pitchFamily="2" charset="0"/>
              </a:rPr>
              <a:t>рассчитаны на использование при плюсовой температуре, сцепление на морозе будет хуже. Так же не стоит забывать, что емкость аккумулятора с понижением температуры существенно падает</a:t>
            </a:r>
          </a:p>
          <a:p>
            <a:endParaRPr lang="ru-RU" sz="1200" dirty="0">
              <a:latin typeface="Cera PRO Light" pitchFamily="2" charset="0"/>
            </a:endParaRPr>
          </a:p>
          <a:p>
            <a:r>
              <a:rPr lang="ru-RU" sz="1200" dirty="0">
                <a:latin typeface="Cera PRO Light" pitchFamily="2" charset="0"/>
              </a:rPr>
              <a:t>В: Сколько скоростей у электросамоката?</a:t>
            </a:r>
          </a:p>
          <a:p>
            <a:r>
              <a:rPr lang="ru-RU" sz="1200" dirty="0">
                <a:latin typeface="Cera PRO Light" pitchFamily="2" charset="0"/>
              </a:rPr>
              <a:t>О: У электросамоката </a:t>
            </a:r>
            <a:r>
              <a:rPr lang="en-US" sz="1200" dirty="0">
                <a:latin typeface="Cera PRO Light" pitchFamily="2" charset="0"/>
              </a:rPr>
              <a:t>Tribe Himba Pro </a:t>
            </a:r>
            <a:r>
              <a:rPr lang="ru-RU" sz="1200" dirty="0">
                <a:latin typeface="Cera PRO Light" pitchFamily="2" charset="0"/>
              </a:rPr>
              <a:t>два скоростных режима. Максимальная скорость на первом режиме — 15 км/ч, на втором — 25 км/ч.</a:t>
            </a:r>
          </a:p>
          <a:p>
            <a:endParaRPr lang="ru-RU" sz="1200" dirty="0">
              <a:latin typeface="Cera PRO Light" pitchFamily="2" charset="0"/>
            </a:endParaRPr>
          </a:p>
          <a:p>
            <a:r>
              <a:rPr lang="ru-RU" sz="1200" dirty="0">
                <a:latin typeface="Cera PRO Light" pitchFamily="2" charset="0"/>
              </a:rPr>
              <a:t>В: Можно ли прервать зарядку электросамоката?</a:t>
            </a:r>
          </a:p>
          <a:p>
            <a:r>
              <a:rPr lang="ru-RU" sz="1200" dirty="0">
                <a:latin typeface="Cera PRO Light" pitchFamily="2" charset="0"/>
              </a:rPr>
              <a:t>О: Прервать зарядку электросамоката </a:t>
            </a:r>
            <a:r>
              <a:rPr lang="en-US" sz="1200" dirty="0">
                <a:latin typeface="Cera PRO Light" pitchFamily="2" charset="0"/>
              </a:rPr>
              <a:t>Tribe Himba Pro </a:t>
            </a:r>
            <a:r>
              <a:rPr lang="ru-RU" sz="1200" dirty="0">
                <a:latin typeface="Cera PRO Light" pitchFamily="2" charset="0"/>
              </a:rPr>
              <a:t>можно в любой момент. Но для сохранения ресурса аккумулятора мы рекомендуем заряжать электросамокат не менее, чем до 50</a:t>
            </a:r>
            <a:r>
              <a:rPr lang="en-US" sz="1200" dirty="0">
                <a:latin typeface="Cera PRO Light" pitchFamily="2" charset="0"/>
              </a:rPr>
              <a:t>%</a:t>
            </a:r>
            <a:r>
              <a:rPr lang="ru-RU" sz="1200" dirty="0">
                <a:latin typeface="Cera PRO Light" pitchFamily="2" charset="0"/>
              </a:rPr>
              <a:t> (два деления шкалы заряда батареи из четырех).</a:t>
            </a:r>
            <a:endParaRPr lang="en-US" sz="1200" dirty="0">
              <a:latin typeface="Cera PRO Light" pitchFamily="2" charset="0"/>
            </a:endParaRPr>
          </a:p>
          <a:p>
            <a:endParaRPr lang="en-US" sz="1200" dirty="0">
              <a:latin typeface="Cera PRO Light" pitchFamily="2" charset="0"/>
            </a:endParaRPr>
          </a:p>
          <a:p>
            <a:r>
              <a:rPr lang="ru-RU" sz="1200" dirty="0">
                <a:latin typeface="Cera PRO Light" pitchFamily="2" charset="0"/>
              </a:rPr>
              <a:t>В: Можно ли перевозить электросамокат в самолете?</a:t>
            </a:r>
          </a:p>
          <a:p>
            <a:r>
              <a:rPr lang="ru-RU" sz="1200" dirty="0">
                <a:latin typeface="Cera PRO Light" pitchFamily="2" charset="0"/>
              </a:rPr>
              <a:t>О: Аккумулятор электросамоката </a:t>
            </a:r>
            <a:r>
              <a:rPr lang="en-US" sz="1200" dirty="0">
                <a:latin typeface="Cera PRO Light" pitchFamily="2" charset="0"/>
              </a:rPr>
              <a:t>Tribe Himba Pro </a:t>
            </a:r>
            <a:r>
              <a:rPr lang="ru-RU" sz="1200" dirty="0">
                <a:latin typeface="Cera PRO Light" pitchFamily="2" charset="0"/>
              </a:rPr>
              <a:t>обладает большой мощностью и может быть перевезен только грузовым рейсом.</a:t>
            </a:r>
          </a:p>
        </p:txBody>
      </p:sp>
    </p:spTree>
    <p:extLst>
      <p:ext uri="{BB962C8B-B14F-4D97-AF65-F5344CB8AC3E}">
        <p14:creationId xmlns:p14="http://schemas.microsoft.com/office/powerpoint/2010/main" val="1102937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4551DC0-6AAB-8A45-A044-64BD874E48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39"/>
            <a:ext cx="9144000" cy="5140822"/>
          </a:xfrm>
          <a:prstGeom prst="rect">
            <a:avLst/>
          </a:prstGeom>
        </p:spPr>
      </p:pic>
      <p:grpSp>
        <p:nvGrpSpPr>
          <p:cNvPr id="9" name="object 9">
            <a:extLst>
              <a:ext uri="{FF2B5EF4-FFF2-40B4-BE49-F238E27FC236}">
                <a16:creationId xmlns:a16="http://schemas.microsoft.com/office/drawing/2014/main" id="{D3E45409-FAA9-6944-9C5C-35B0E29F8AB3}"/>
              </a:ext>
            </a:extLst>
          </p:cNvPr>
          <p:cNvGrpSpPr/>
          <p:nvPr/>
        </p:nvGrpSpPr>
        <p:grpSpPr>
          <a:xfrm>
            <a:off x="407412" y="3465762"/>
            <a:ext cx="3664858" cy="1311763"/>
            <a:chOff x="994729" y="8315851"/>
            <a:chExt cx="6431075" cy="2301875"/>
          </a:xfrm>
        </p:grpSpPr>
        <p:sp>
          <p:nvSpPr>
            <p:cNvPr id="10" name="object 10">
              <a:extLst>
                <a:ext uri="{FF2B5EF4-FFF2-40B4-BE49-F238E27FC236}">
                  <a16:creationId xmlns:a16="http://schemas.microsoft.com/office/drawing/2014/main" id="{0A52BFB4-AABB-E34B-AB68-D323613C4851}"/>
                </a:ext>
              </a:extLst>
            </p:cNvPr>
            <p:cNvSpPr/>
            <p:nvPr/>
          </p:nvSpPr>
          <p:spPr>
            <a:xfrm>
              <a:off x="1285838" y="8358865"/>
              <a:ext cx="248920" cy="330835"/>
            </a:xfrm>
            <a:custGeom>
              <a:avLst/>
              <a:gdLst/>
              <a:ahLst/>
              <a:cxnLst/>
              <a:rect l="l" t="t" r="r" b="b"/>
              <a:pathLst>
                <a:path w="248919" h="330834">
                  <a:moveTo>
                    <a:pt x="124687" y="0"/>
                  </a:moveTo>
                  <a:lnTo>
                    <a:pt x="80889" y="5718"/>
                  </a:lnTo>
                  <a:lnTo>
                    <a:pt x="45789" y="22538"/>
                  </a:lnTo>
                  <a:lnTo>
                    <a:pt x="22468" y="49960"/>
                  </a:lnTo>
                  <a:lnTo>
                    <a:pt x="14010" y="87484"/>
                  </a:lnTo>
                  <a:lnTo>
                    <a:pt x="16826" y="109820"/>
                  </a:lnTo>
                  <a:lnTo>
                    <a:pt x="24945" y="129167"/>
                  </a:lnTo>
                  <a:lnTo>
                    <a:pt x="37868" y="145795"/>
                  </a:lnTo>
                  <a:lnTo>
                    <a:pt x="55097" y="159974"/>
                  </a:lnTo>
                  <a:lnTo>
                    <a:pt x="31805" y="173421"/>
                  </a:lnTo>
                  <a:lnTo>
                    <a:pt x="14496" y="190672"/>
                  </a:lnTo>
                  <a:lnTo>
                    <a:pt x="3714" y="211908"/>
                  </a:lnTo>
                  <a:lnTo>
                    <a:pt x="0" y="237312"/>
                  </a:lnTo>
                  <a:lnTo>
                    <a:pt x="9491" y="276760"/>
                  </a:lnTo>
                  <a:lnTo>
                    <a:pt x="35701" y="306060"/>
                  </a:lnTo>
                  <a:lnTo>
                    <a:pt x="75232" y="324304"/>
                  </a:lnTo>
                  <a:lnTo>
                    <a:pt x="124687" y="330586"/>
                  </a:lnTo>
                  <a:lnTo>
                    <a:pt x="173864" y="324304"/>
                  </a:lnTo>
                  <a:lnTo>
                    <a:pt x="213256" y="306060"/>
                  </a:lnTo>
                  <a:lnTo>
                    <a:pt x="239417" y="276760"/>
                  </a:lnTo>
                  <a:lnTo>
                    <a:pt x="242394" y="264379"/>
                  </a:lnTo>
                  <a:lnTo>
                    <a:pt x="124687" y="264379"/>
                  </a:lnTo>
                  <a:lnTo>
                    <a:pt x="105608" y="261999"/>
                  </a:lnTo>
                  <a:lnTo>
                    <a:pt x="92372" y="255496"/>
                  </a:lnTo>
                  <a:lnTo>
                    <a:pt x="84664" y="245821"/>
                  </a:lnTo>
                  <a:lnTo>
                    <a:pt x="82165" y="233930"/>
                  </a:lnTo>
                  <a:lnTo>
                    <a:pt x="85132" y="221145"/>
                  </a:lnTo>
                  <a:lnTo>
                    <a:pt x="93580" y="210670"/>
                  </a:lnTo>
                  <a:lnTo>
                    <a:pt x="106831" y="201917"/>
                  </a:lnTo>
                  <a:lnTo>
                    <a:pt x="124205" y="194297"/>
                  </a:lnTo>
                  <a:lnTo>
                    <a:pt x="236247" y="194297"/>
                  </a:lnTo>
                  <a:lnTo>
                    <a:pt x="234406" y="190672"/>
                  </a:lnTo>
                  <a:lnTo>
                    <a:pt x="217098" y="173421"/>
                  </a:lnTo>
                  <a:lnTo>
                    <a:pt x="193805" y="159974"/>
                  </a:lnTo>
                  <a:lnTo>
                    <a:pt x="211028" y="145795"/>
                  </a:lnTo>
                  <a:lnTo>
                    <a:pt x="223948" y="129167"/>
                  </a:lnTo>
                  <a:lnTo>
                    <a:pt x="225213" y="126153"/>
                  </a:lnTo>
                  <a:lnTo>
                    <a:pt x="124687" y="126153"/>
                  </a:lnTo>
                  <a:lnTo>
                    <a:pt x="110268" y="118326"/>
                  </a:lnTo>
                  <a:lnTo>
                    <a:pt x="99315" y="110381"/>
                  </a:lnTo>
                  <a:lnTo>
                    <a:pt x="92338" y="101616"/>
                  </a:lnTo>
                  <a:lnTo>
                    <a:pt x="89892" y="91358"/>
                  </a:lnTo>
                  <a:lnTo>
                    <a:pt x="92611" y="80545"/>
                  </a:lnTo>
                  <a:lnTo>
                    <a:pt x="100041" y="72317"/>
                  </a:lnTo>
                  <a:lnTo>
                    <a:pt x="111096" y="67080"/>
                  </a:lnTo>
                  <a:lnTo>
                    <a:pt x="124687" y="65244"/>
                  </a:lnTo>
                  <a:lnTo>
                    <a:pt x="229874" y="65244"/>
                  </a:lnTo>
                  <a:lnTo>
                    <a:pt x="226433" y="49960"/>
                  </a:lnTo>
                  <a:lnTo>
                    <a:pt x="203167" y="22538"/>
                  </a:lnTo>
                  <a:lnTo>
                    <a:pt x="168211" y="5718"/>
                  </a:lnTo>
                  <a:lnTo>
                    <a:pt x="124687" y="0"/>
                  </a:lnTo>
                  <a:close/>
                </a:path>
                <a:path w="248919" h="330834">
                  <a:moveTo>
                    <a:pt x="236247" y="194297"/>
                  </a:moveTo>
                  <a:lnTo>
                    <a:pt x="124205" y="194297"/>
                  </a:lnTo>
                  <a:lnTo>
                    <a:pt x="141859" y="201917"/>
                  </a:lnTo>
                  <a:lnTo>
                    <a:pt x="155257" y="210670"/>
                  </a:lnTo>
                  <a:lnTo>
                    <a:pt x="163762" y="221145"/>
                  </a:lnTo>
                  <a:lnTo>
                    <a:pt x="166738" y="233930"/>
                  </a:lnTo>
                  <a:lnTo>
                    <a:pt x="164246" y="245821"/>
                  </a:lnTo>
                  <a:lnTo>
                    <a:pt x="156589" y="255496"/>
                  </a:lnTo>
                  <a:lnTo>
                    <a:pt x="143493" y="261999"/>
                  </a:lnTo>
                  <a:lnTo>
                    <a:pt x="124687" y="264379"/>
                  </a:lnTo>
                  <a:lnTo>
                    <a:pt x="242394" y="264379"/>
                  </a:lnTo>
                  <a:lnTo>
                    <a:pt x="248903" y="237312"/>
                  </a:lnTo>
                  <a:lnTo>
                    <a:pt x="245188" y="211908"/>
                  </a:lnTo>
                  <a:lnTo>
                    <a:pt x="236247" y="194297"/>
                  </a:lnTo>
                  <a:close/>
                </a:path>
                <a:path w="248919" h="330834">
                  <a:moveTo>
                    <a:pt x="229874" y="65244"/>
                  </a:moveTo>
                  <a:lnTo>
                    <a:pt x="124687" y="65244"/>
                  </a:lnTo>
                  <a:lnTo>
                    <a:pt x="138017" y="67080"/>
                  </a:lnTo>
                  <a:lnTo>
                    <a:pt x="148916" y="72255"/>
                  </a:lnTo>
                  <a:lnTo>
                    <a:pt x="156298" y="80338"/>
                  </a:lnTo>
                  <a:lnTo>
                    <a:pt x="159010" y="90866"/>
                  </a:lnTo>
                  <a:lnTo>
                    <a:pt x="156638" y="101408"/>
                  </a:lnTo>
                  <a:lnTo>
                    <a:pt x="149823" y="110319"/>
                  </a:lnTo>
                  <a:lnTo>
                    <a:pt x="139008" y="118334"/>
                  </a:lnTo>
                  <a:lnTo>
                    <a:pt x="124687" y="126153"/>
                  </a:lnTo>
                  <a:lnTo>
                    <a:pt x="225213" y="126153"/>
                  </a:lnTo>
                  <a:lnTo>
                    <a:pt x="232066" y="109820"/>
                  </a:lnTo>
                  <a:lnTo>
                    <a:pt x="234882" y="87484"/>
                  </a:lnTo>
                  <a:lnTo>
                    <a:pt x="229874" y="6524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>
              <a:extLst>
                <a:ext uri="{FF2B5EF4-FFF2-40B4-BE49-F238E27FC236}">
                  <a16:creationId xmlns:a16="http://schemas.microsoft.com/office/drawing/2014/main" id="{C30CE090-5E23-FC46-8CC4-7105C463B82A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5164" y="8581196"/>
              <a:ext cx="108750" cy="108258"/>
            </a:xfrm>
            <a:prstGeom prst="rect">
              <a:avLst/>
            </a:prstGeom>
          </p:spPr>
        </p:pic>
        <p:sp>
          <p:nvSpPr>
            <p:cNvPr id="12" name="object 12">
              <a:extLst>
                <a:ext uri="{FF2B5EF4-FFF2-40B4-BE49-F238E27FC236}">
                  <a16:creationId xmlns:a16="http://schemas.microsoft.com/office/drawing/2014/main" id="{37FF6ACD-BE42-F840-A97D-E3A6A47C9D13}"/>
                </a:ext>
              </a:extLst>
            </p:cNvPr>
            <p:cNvSpPr/>
            <p:nvPr/>
          </p:nvSpPr>
          <p:spPr>
            <a:xfrm>
              <a:off x="1689370" y="8364670"/>
              <a:ext cx="251460" cy="325120"/>
            </a:xfrm>
            <a:custGeom>
              <a:avLst/>
              <a:gdLst/>
              <a:ahLst/>
              <a:cxnLst/>
              <a:rect l="l" t="t" r="r" b="b"/>
              <a:pathLst>
                <a:path w="251460" h="325120">
                  <a:moveTo>
                    <a:pt x="232956" y="0"/>
                  </a:moveTo>
                  <a:lnTo>
                    <a:pt x="35276" y="0"/>
                  </a:lnTo>
                  <a:lnTo>
                    <a:pt x="35276" y="180277"/>
                  </a:lnTo>
                  <a:lnTo>
                    <a:pt x="111158" y="180277"/>
                  </a:lnTo>
                  <a:lnTo>
                    <a:pt x="135264" y="182142"/>
                  </a:lnTo>
                  <a:lnTo>
                    <a:pt x="152482" y="187949"/>
                  </a:lnTo>
                  <a:lnTo>
                    <a:pt x="162813" y="198017"/>
                  </a:lnTo>
                  <a:lnTo>
                    <a:pt x="166256" y="212663"/>
                  </a:lnTo>
                  <a:lnTo>
                    <a:pt x="162684" y="228238"/>
                  </a:lnTo>
                  <a:lnTo>
                    <a:pt x="152903" y="239420"/>
                  </a:lnTo>
                  <a:lnTo>
                    <a:pt x="138321" y="246163"/>
                  </a:lnTo>
                  <a:lnTo>
                    <a:pt x="120341" y="248421"/>
                  </a:lnTo>
                  <a:lnTo>
                    <a:pt x="101892" y="246020"/>
                  </a:lnTo>
                  <a:lnTo>
                    <a:pt x="85846" y="238635"/>
                  </a:lnTo>
                  <a:lnTo>
                    <a:pt x="71342" y="225994"/>
                  </a:lnTo>
                  <a:lnTo>
                    <a:pt x="57516" y="207826"/>
                  </a:lnTo>
                  <a:lnTo>
                    <a:pt x="0" y="248421"/>
                  </a:lnTo>
                  <a:lnTo>
                    <a:pt x="20147" y="279723"/>
                  </a:lnTo>
                  <a:lnTo>
                    <a:pt x="48087" y="303821"/>
                  </a:lnTo>
                  <a:lnTo>
                    <a:pt x="82914" y="319310"/>
                  </a:lnTo>
                  <a:lnTo>
                    <a:pt x="123723" y="324785"/>
                  </a:lnTo>
                  <a:lnTo>
                    <a:pt x="174247" y="316357"/>
                  </a:lnTo>
                  <a:lnTo>
                    <a:pt x="214710" y="292885"/>
                  </a:lnTo>
                  <a:lnTo>
                    <a:pt x="241580" y="257089"/>
                  </a:lnTo>
                  <a:lnTo>
                    <a:pt x="251322" y="211689"/>
                  </a:lnTo>
                  <a:lnTo>
                    <a:pt x="241835" y="167672"/>
                  </a:lnTo>
                  <a:lnTo>
                    <a:pt x="217124" y="135387"/>
                  </a:lnTo>
                  <a:lnTo>
                    <a:pt x="182808" y="115515"/>
                  </a:lnTo>
                  <a:lnTo>
                    <a:pt x="144508" y="108740"/>
                  </a:lnTo>
                  <a:lnTo>
                    <a:pt x="136897" y="108997"/>
                  </a:lnTo>
                  <a:lnTo>
                    <a:pt x="129284" y="109708"/>
                  </a:lnTo>
                  <a:lnTo>
                    <a:pt x="121670" y="110780"/>
                  </a:lnTo>
                  <a:lnTo>
                    <a:pt x="114059" y="112122"/>
                  </a:lnTo>
                  <a:lnTo>
                    <a:pt x="114059" y="74908"/>
                  </a:lnTo>
                  <a:lnTo>
                    <a:pt x="232956" y="74908"/>
                  </a:lnTo>
                  <a:lnTo>
                    <a:pt x="2329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13" name="object 13">
              <a:extLst>
                <a:ext uri="{FF2B5EF4-FFF2-40B4-BE49-F238E27FC236}">
                  <a16:creationId xmlns:a16="http://schemas.microsoft.com/office/drawing/2014/main" id="{638CDD5D-8AF8-5D4B-9F2D-9FEE9095F2ED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96738" y="8364667"/>
              <a:ext cx="225699" cy="141126"/>
            </a:xfrm>
            <a:prstGeom prst="rect">
              <a:avLst/>
            </a:prstGeom>
          </p:spPr>
        </p:pic>
        <p:pic>
          <p:nvPicPr>
            <p:cNvPr id="14" name="object 14">
              <a:extLst>
                <a:ext uri="{FF2B5EF4-FFF2-40B4-BE49-F238E27FC236}">
                  <a16:creationId xmlns:a16="http://schemas.microsoft.com/office/drawing/2014/main" id="{0B58DC2A-E18A-EF4D-942A-274541504A42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43159" y="8829894"/>
              <a:ext cx="119033" cy="145116"/>
            </a:xfrm>
            <a:prstGeom prst="rect">
              <a:avLst/>
            </a:prstGeom>
          </p:spPr>
        </p:pic>
        <p:pic>
          <p:nvPicPr>
            <p:cNvPr id="15" name="object 15">
              <a:extLst>
                <a:ext uri="{FF2B5EF4-FFF2-40B4-BE49-F238E27FC236}">
                  <a16:creationId xmlns:a16="http://schemas.microsoft.com/office/drawing/2014/main" id="{EF39AE13-7627-3D4A-AFC9-91D37654B603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82703" y="8827896"/>
              <a:ext cx="100373" cy="123566"/>
            </a:xfrm>
            <a:prstGeom prst="rect">
              <a:avLst/>
            </a:prstGeom>
          </p:spPr>
        </p:pic>
        <p:pic>
          <p:nvPicPr>
            <p:cNvPr id="16" name="object 16">
              <a:extLst>
                <a:ext uri="{FF2B5EF4-FFF2-40B4-BE49-F238E27FC236}">
                  <a16:creationId xmlns:a16="http://schemas.microsoft.com/office/drawing/2014/main" id="{91AD23C1-66C0-8742-B67B-551C025B98F2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602313" y="8827896"/>
              <a:ext cx="244632" cy="121568"/>
            </a:xfrm>
            <a:prstGeom prst="rect">
              <a:avLst/>
            </a:prstGeom>
          </p:spPr>
        </p:pic>
        <p:pic>
          <p:nvPicPr>
            <p:cNvPr id="17" name="object 17">
              <a:extLst>
                <a:ext uri="{FF2B5EF4-FFF2-40B4-BE49-F238E27FC236}">
                  <a16:creationId xmlns:a16="http://schemas.microsoft.com/office/drawing/2014/main" id="{93981313-63DB-5C49-8FA1-00915FE795C2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877056" y="8829320"/>
              <a:ext cx="293028" cy="120650"/>
            </a:xfrm>
            <a:prstGeom prst="rect">
              <a:avLst/>
            </a:prstGeom>
          </p:spPr>
        </p:pic>
        <p:pic>
          <p:nvPicPr>
            <p:cNvPr id="18" name="object 18">
              <a:extLst>
                <a:ext uri="{FF2B5EF4-FFF2-40B4-BE49-F238E27FC236}">
                  <a16:creationId xmlns:a16="http://schemas.microsoft.com/office/drawing/2014/main" id="{3307C0C1-0D67-894E-A6BC-4F919D4E6D24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70918" y="9045376"/>
              <a:ext cx="338698" cy="123556"/>
            </a:xfrm>
            <a:prstGeom prst="rect">
              <a:avLst/>
            </a:prstGeom>
          </p:spPr>
        </p:pic>
        <p:pic>
          <p:nvPicPr>
            <p:cNvPr id="19" name="object 19">
              <a:extLst>
                <a:ext uri="{FF2B5EF4-FFF2-40B4-BE49-F238E27FC236}">
                  <a16:creationId xmlns:a16="http://schemas.microsoft.com/office/drawing/2014/main" id="{29213EDA-87D7-844E-BED4-81EB87FEBBA3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839903" y="9045371"/>
              <a:ext cx="206397" cy="123566"/>
            </a:xfrm>
            <a:prstGeom prst="rect">
              <a:avLst/>
            </a:prstGeom>
          </p:spPr>
        </p:pic>
        <p:sp>
          <p:nvSpPr>
            <p:cNvPr id="20" name="object 20">
              <a:extLst>
                <a:ext uri="{FF2B5EF4-FFF2-40B4-BE49-F238E27FC236}">
                  <a16:creationId xmlns:a16="http://schemas.microsoft.com/office/drawing/2014/main" id="{5CD90071-710E-6647-BFAB-403C5A8DB7B8}"/>
                </a:ext>
              </a:extLst>
            </p:cNvPr>
            <p:cNvSpPr/>
            <p:nvPr/>
          </p:nvSpPr>
          <p:spPr>
            <a:xfrm>
              <a:off x="1493393" y="9807415"/>
              <a:ext cx="525145" cy="330835"/>
            </a:xfrm>
            <a:custGeom>
              <a:avLst/>
              <a:gdLst/>
              <a:ahLst/>
              <a:cxnLst/>
              <a:rect l="l" t="t" r="r" b="b"/>
              <a:pathLst>
                <a:path w="525144" h="330834">
                  <a:moveTo>
                    <a:pt x="244068" y="255193"/>
                  </a:moveTo>
                  <a:lnTo>
                    <a:pt x="145478" y="255193"/>
                  </a:lnTo>
                  <a:lnTo>
                    <a:pt x="168186" y="231508"/>
                  </a:lnTo>
                  <a:lnTo>
                    <a:pt x="195376" y="201320"/>
                  </a:lnTo>
                  <a:lnTo>
                    <a:pt x="217487" y="170903"/>
                  </a:lnTo>
                  <a:lnTo>
                    <a:pt x="232346" y="139141"/>
                  </a:lnTo>
                  <a:lnTo>
                    <a:pt x="237794" y="104889"/>
                  </a:lnTo>
                  <a:lnTo>
                    <a:pt x="228892" y="62801"/>
                  </a:lnTo>
                  <a:lnTo>
                    <a:pt x="204317" y="29603"/>
                  </a:lnTo>
                  <a:lnTo>
                    <a:pt x="167246" y="7823"/>
                  </a:lnTo>
                  <a:lnTo>
                    <a:pt x="120827" y="0"/>
                  </a:lnTo>
                  <a:lnTo>
                    <a:pt x="70980" y="9372"/>
                  </a:lnTo>
                  <a:lnTo>
                    <a:pt x="33401" y="34074"/>
                  </a:lnTo>
                  <a:lnTo>
                    <a:pt x="9702" y="68922"/>
                  </a:lnTo>
                  <a:lnTo>
                    <a:pt x="1447" y="108750"/>
                  </a:lnTo>
                  <a:lnTo>
                    <a:pt x="1638" y="114884"/>
                  </a:lnTo>
                  <a:lnTo>
                    <a:pt x="88442" y="135813"/>
                  </a:lnTo>
                  <a:lnTo>
                    <a:pt x="86995" y="126631"/>
                  </a:lnTo>
                  <a:lnTo>
                    <a:pt x="86512" y="119380"/>
                  </a:lnTo>
                  <a:lnTo>
                    <a:pt x="106286" y="78727"/>
                  </a:lnTo>
                  <a:lnTo>
                    <a:pt x="119380" y="76365"/>
                  </a:lnTo>
                  <a:lnTo>
                    <a:pt x="132943" y="78828"/>
                  </a:lnTo>
                  <a:lnTo>
                    <a:pt x="143484" y="85966"/>
                  </a:lnTo>
                  <a:lnTo>
                    <a:pt x="150304" y="97370"/>
                  </a:lnTo>
                  <a:lnTo>
                    <a:pt x="152730" y="112610"/>
                  </a:lnTo>
                  <a:lnTo>
                    <a:pt x="150634" y="127990"/>
                  </a:lnTo>
                  <a:lnTo>
                    <a:pt x="143967" y="144272"/>
                  </a:lnTo>
                  <a:lnTo>
                    <a:pt x="132130" y="162369"/>
                  </a:lnTo>
                  <a:lnTo>
                    <a:pt x="114541" y="183172"/>
                  </a:lnTo>
                  <a:lnTo>
                    <a:pt x="0" y="308356"/>
                  </a:lnTo>
                  <a:lnTo>
                    <a:pt x="0" y="325259"/>
                  </a:lnTo>
                  <a:lnTo>
                    <a:pt x="244068" y="324777"/>
                  </a:lnTo>
                  <a:lnTo>
                    <a:pt x="244068" y="255193"/>
                  </a:lnTo>
                  <a:close/>
                </a:path>
                <a:path w="525144" h="330834">
                  <a:moveTo>
                    <a:pt x="524865" y="217487"/>
                  </a:moveTo>
                  <a:lnTo>
                    <a:pt x="515378" y="173469"/>
                  </a:lnTo>
                  <a:lnTo>
                    <a:pt x="490664" y="141185"/>
                  </a:lnTo>
                  <a:lnTo>
                    <a:pt x="456349" y="121323"/>
                  </a:lnTo>
                  <a:lnTo>
                    <a:pt x="418045" y="114541"/>
                  </a:lnTo>
                  <a:lnTo>
                    <a:pt x="410438" y="114795"/>
                  </a:lnTo>
                  <a:lnTo>
                    <a:pt x="402831" y="115506"/>
                  </a:lnTo>
                  <a:lnTo>
                    <a:pt x="395211" y="116586"/>
                  </a:lnTo>
                  <a:lnTo>
                    <a:pt x="387604" y="117919"/>
                  </a:lnTo>
                  <a:lnTo>
                    <a:pt x="387604" y="80708"/>
                  </a:lnTo>
                  <a:lnTo>
                    <a:pt x="506501" y="80708"/>
                  </a:lnTo>
                  <a:lnTo>
                    <a:pt x="506501" y="5803"/>
                  </a:lnTo>
                  <a:lnTo>
                    <a:pt x="308813" y="5803"/>
                  </a:lnTo>
                  <a:lnTo>
                    <a:pt x="308813" y="186080"/>
                  </a:lnTo>
                  <a:lnTo>
                    <a:pt x="384695" y="186080"/>
                  </a:lnTo>
                  <a:lnTo>
                    <a:pt x="408800" y="187947"/>
                  </a:lnTo>
                  <a:lnTo>
                    <a:pt x="426021" y="193751"/>
                  </a:lnTo>
                  <a:lnTo>
                    <a:pt x="436359" y="203822"/>
                  </a:lnTo>
                  <a:lnTo>
                    <a:pt x="439801" y="218465"/>
                  </a:lnTo>
                  <a:lnTo>
                    <a:pt x="436219" y="234035"/>
                  </a:lnTo>
                  <a:lnTo>
                    <a:pt x="426440" y="245224"/>
                  </a:lnTo>
                  <a:lnTo>
                    <a:pt x="411861" y="251968"/>
                  </a:lnTo>
                  <a:lnTo>
                    <a:pt x="393877" y="254228"/>
                  </a:lnTo>
                  <a:lnTo>
                    <a:pt x="375437" y="251815"/>
                  </a:lnTo>
                  <a:lnTo>
                    <a:pt x="359384" y="244436"/>
                  </a:lnTo>
                  <a:lnTo>
                    <a:pt x="344881" y="231800"/>
                  </a:lnTo>
                  <a:lnTo>
                    <a:pt x="331063" y="213626"/>
                  </a:lnTo>
                  <a:lnTo>
                    <a:pt x="273545" y="254228"/>
                  </a:lnTo>
                  <a:lnTo>
                    <a:pt x="293687" y="285521"/>
                  </a:lnTo>
                  <a:lnTo>
                    <a:pt x="321627" y="309626"/>
                  </a:lnTo>
                  <a:lnTo>
                    <a:pt x="356450" y="325107"/>
                  </a:lnTo>
                  <a:lnTo>
                    <a:pt x="397268" y="330581"/>
                  </a:lnTo>
                  <a:lnTo>
                    <a:pt x="447789" y="322160"/>
                  </a:lnTo>
                  <a:lnTo>
                    <a:pt x="488251" y="298691"/>
                  </a:lnTo>
                  <a:lnTo>
                    <a:pt x="515124" y="262890"/>
                  </a:lnTo>
                  <a:lnTo>
                    <a:pt x="524865" y="21748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>
              <a:extLst>
                <a:ext uri="{FF2B5EF4-FFF2-40B4-BE49-F238E27FC236}">
                  <a16:creationId xmlns:a16="http://schemas.microsoft.com/office/drawing/2014/main" id="{7A5B384E-51F9-D749-A7FE-5A218FBB28C9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94729" y="10276437"/>
              <a:ext cx="113609" cy="121566"/>
            </a:xfrm>
            <a:prstGeom prst="rect">
              <a:avLst/>
            </a:prstGeom>
          </p:spPr>
        </p:pic>
        <p:pic>
          <p:nvPicPr>
            <p:cNvPr id="22" name="object 22">
              <a:extLst>
                <a:ext uri="{FF2B5EF4-FFF2-40B4-BE49-F238E27FC236}">
                  <a16:creationId xmlns:a16="http://schemas.microsoft.com/office/drawing/2014/main" id="{CE2250A8-7921-AF46-9E73-DA30D156C215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127401" y="10276437"/>
              <a:ext cx="111975" cy="121566"/>
            </a:xfrm>
            <a:prstGeom prst="rect">
              <a:avLst/>
            </a:prstGeom>
          </p:spPr>
        </p:pic>
        <p:pic>
          <p:nvPicPr>
            <p:cNvPr id="23" name="object 23">
              <a:extLst>
                <a:ext uri="{FF2B5EF4-FFF2-40B4-BE49-F238E27FC236}">
                  <a16:creationId xmlns:a16="http://schemas.microsoft.com/office/drawing/2014/main" id="{352AA64E-9F56-D744-BB61-BE1BA50C6E58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258432" y="10276436"/>
              <a:ext cx="215814" cy="123566"/>
            </a:xfrm>
            <a:prstGeom prst="rect">
              <a:avLst/>
            </a:prstGeom>
          </p:spPr>
        </p:pic>
        <p:pic>
          <p:nvPicPr>
            <p:cNvPr id="24" name="object 24">
              <a:extLst>
                <a:ext uri="{FF2B5EF4-FFF2-40B4-BE49-F238E27FC236}">
                  <a16:creationId xmlns:a16="http://schemas.microsoft.com/office/drawing/2014/main" id="{5FA2751D-6EAF-624A-9E44-EFFCF8D78B23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97294" y="10276437"/>
              <a:ext cx="100373" cy="123566"/>
            </a:xfrm>
            <a:prstGeom prst="rect">
              <a:avLst/>
            </a:prstGeom>
          </p:spPr>
        </p:pic>
        <p:pic>
          <p:nvPicPr>
            <p:cNvPr id="25" name="object 25">
              <a:extLst>
                <a:ext uri="{FF2B5EF4-FFF2-40B4-BE49-F238E27FC236}">
                  <a16:creationId xmlns:a16="http://schemas.microsoft.com/office/drawing/2014/main" id="{5CFCFEFA-2D4E-C645-8922-C6FA8CE0D293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627952" y="10276437"/>
              <a:ext cx="113609" cy="121566"/>
            </a:xfrm>
            <a:prstGeom prst="rect">
              <a:avLst/>
            </a:prstGeom>
          </p:spPr>
        </p:pic>
        <p:pic>
          <p:nvPicPr>
            <p:cNvPr id="26" name="object 26">
              <a:extLst>
                <a:ext uri="{FF2B5EF4-FFF2-40B4-BE49-F238E27FC236}">
                  <a16:creationId xmlns:a16="http://schemas.microsoft.com/office/drawing/2014/main" id="{DEB9286A-59B7-FE47-B561-1B3009318694}"/>
                </a:ext>
              </a:extLst>
            </p:cNvPr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760623" y="10276437"/>
              <a:ext cx="219446" cy="122293"/>
            </a:xfrm>
            <a:prstGeom prst="rect">
              <a:avLst/>
            </a:prstGeom>
          </p:spPr>
        </p:pic>
        <p:pic>
          <p:nvPicPr>
            <p:cNvPr id="27" name="object 27">
              <a:extLst>
                <a:ext uri="{FF2B5EF4-FFF2-40B4-BE49-F238E27FC236}">
                  <a16:creationId xmlns:a16="http://schemas.microsoft.com/office/drawing/2014/main" id="{56795B00-4876-8645-B640-F3C6626CD7BC}"/>
                </a:ext>
              </a:extLst>
            </p:cNvPr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010363" y="10278428"/>
              <a:ext cx="90049" cy="119577"/>
            </a:xfrm>
            <a:prstGeom prst="rect">
              <a:avLst/>
            </a:prstGeom>
          </p:spPr>
        </p:pic>
        <p:sp>
          <p:nvSpPr>
            <p:cNvPr id="28" name="object 28">
              <a:extLst>
                <a:ext uri="{FF2B5EF4-FFF2-40B4-BE49-F238E27FC236}">
                  <a16:creationId xmlns:a16="http://schemas.microsoft.com/office/drawing/2014/main" id="{DCBBD7B5-8F58-7A43-8CB2-C59574256184}"/>
                </a:ext>
              </a:extLst>
            </p:cNvPr>
            <p:cNvSpPr/>
            <p:nvPr/>
          </p:nvSpPr>
          <p:spPr>
            <a:xfrm>
              <a:off x="2123440" y="10278636"/>
              <a:ext cx="99060" cy="119380"/>
            </a:xfrm>
            <a:custGeom>
              <a:avLst/>
              <a:gdLst/>
              <a:ahLst/>
              <a:cxnLst/>
              <a:rect l="l" t="t" r="r" b="b"/>
              <a:pathLst>
                <a:path w="99060" h="119379">
                  <a:moveTo>
                    <a:pt x="98564" y="0"/>
                  </a:moveTo>
                  <a:lnTo>
                    <a:pt x="79362" y="0"/>
                  </a:lnTo>
                  <a:lnTo>
                    <a:pt x="79362" y="46990"/>
                  </a:lnTo>
                  <a:lnTo>
                    <a:pt x="19202" y="46990"/>
                  </a:lnTo>
                  <a:lnTo>
                    <a:pt x="19202" y="0"/>
                  </a:lnTo>
                  <a:lnTo>
                    <a:pt x="0" y="0"/>
                  </a:lnTo>
                  <a:lnTo>
                    <a:pt x="0" y="46990"/>
                  </a:lnTo>
                  <a:lnTo>
                    <a:pt x="0" y="64770"/>
                  </a:lnTo>
                  <a:lnTo>
                    <a:pt x="0" y="119380"/>
                  </a:lnTo>
                  <a:lnTo>
                    <a:pt x="19202" y="119380"/>
                  </a:lnTo>
                  <a:lnTo>
                    <a:pt x="19202" y="64770"/>
                  </a:lnTo>
                  <a:lnTo>
                    <a:pt x="79362" y="64770"/>
                  </a:lnTo>
                  <a:lnTo>
                    <a:pt x="79362" y="119380"/>
                  </a:lnTo>
                  <a:lnTo>
                    <a:pt x="98564" y="119380"/>
                  </a:lnTo>
                  <a:lnTo>
                    <a:pt x="98564" y="64770"/>
                  </a:lnTo>
                  <a:lnTo>
                    <a:pt x="98564" y="46990"/>
                  </a:lnTo>
                  <a:lnTo>
                    <a:pt x="9856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>
              <a:extLst>
                <a:ext uri="{FF2B5EF4-FFF2-40B4-BE49-F238E27FC236}">
                  <a16:creationId xmlns:a16="http://schemas.microsoft.com/office/drawing/2014/main" id="{CBA03C7A-17FF-8D43-9E17-98F09639ED5F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252308" y="10278428"/>
              <a:ext cx="132257" cy="119577"/>
            </a:xfrm>
            <a:prstGeom prst="rect">
              <a:avLst/>
            </a:prstGeom>
          </p:spPr>
        </p:pic>
        <p:pic>
          <p:nvPicPr>
            <p:cNvPr id="30" name="object 30">
              <a:extLst>
                <a:ext uri="{FF2B5EF4-FFF2-40B4-BE49-F238E27FC236}">
                  <a16:creationId xmlns:a16="http://schemas.microsoft.com/office/drawing/2014/main" id="{61A4A0F0-77E2-A844-9860-F2199FE95A58}"/>
                </a:ext>
              </a:extLst>
            </p:cNvPr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2414873" y="10235486"/>
              <a:ext cx="100373" cy="164518"/>
            </a:xfrm>
            <a:prstGeom prst="rect">
              <a:avLst/>
            </a:prstGeom>
          </p:spPr>
        </p:pic>
        <p:sp>
          <p:nvSpPr>
            <p:cNvPr id="31" name="object 31">
              <a:extLst>
                <a:ext uri="{FF2B5EF4-FFF2-40B4-BE49-F238E27FC236}">
                  <a16:creationId xmlns:a16="http://schemas.microsoft.com/office/drawing/2014/main" id="{2F6F3C48-8ECB-5D42-8409-D547C2D534BA}"/>
                </a:ext>
              </a:extLst>
            </p:cNvPr>
            <p:cNvSpPr/>
            <p:nvPr/>
          </p:nvSpPr>
          <p:spPr>
            <a:xfrm>
              <a:off x="1435569" y="10496111"/>
              <a:ext cx="94615" cy="119380"/>
            </a:xfrm>
            <a:custGeom>
              <a:avLst/>
              <a:gdLst/>
              <a:ahLst/>
              <a:cxnLst/>
              <a:rect l="l" t="t" r="r" b="b"/>
              <a:pathLst>
                <a:path w="94615" h="119379">
                  <a:moveTo>
                    <a:pt x="94221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0" y="119380"/>
                  </a:lnTo>
                  <a:lnTo>
                    <a:pt x="19202" y="119380"/>
                  </a:lnTo>
                  <a:lnTo>
                    <a:pt x="19202" y="16510"/>
                  </a:lnTo>
                  <a:lnTo>
                    <a:pt x="75018" y="16510"/>
                  </a:lnTo>
                  <a:lnTo>
                    <a:pt x="75018" y="119380"/>
                  </a:lnTo>
                  <a:lnTo>
                    <a:pt x="94221" y="119380"/>
                  </a:lnTo>
                  <a:lnTo>
                    <a:pt x="94221" y="16510"/>
                  </a:lnTo>
                  <a:lnTo>
                    <a:pt x="9422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>
              <a:extLst>
                <a:ext uri="{FF2B5EF4-FFF2-40B4-BE49-F238E27FC236}">
                  <a16:creationId xmlns:a16="http://schemas.microsoft.com/office/drawing/2014/main" id="{F31B1120-612F-0C4C-B7D4-73FC430B0FDD}"/>
                </a:ext>
              </a:extLst>
            </p:cNvPr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559905" y="10493917"/>
              <a:ext cx="223963" cy="123556"/>
            </a:xfrm>
            <a:prstGeom prst="rect">
              <a:avLst/>
            </a:prstGeom>
          </p:spPr>
        </p:pic>
        <p:pic>
          <p:nvPicPr>
            <p:cNvPr id="33" name="object 33">
              <a:extLst>
                <a:ext uri="{FF2B5EF4-FFF2-40B4-BE49-F238E27FC236}">
                  <a16:creationId xmlns:a16="http://schemas.microsoft.com/office/drawing/2014/main" id="{8B03681B-4D8C-B640-8D52-5A20DEF01C55}"/>
                </a:ext>
              </a:extLst>
            </p:cNvPr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806916" y="10495902"/>
              <a:ext cx="90049" cy="119577"/>
            </a:xfrm>
            <a:prstGeom prst="rect">
              <a:avLst/>
            </a:prstGeom>
          </p:spPr>
        </p:pic>
        <p:sp>
          <p:nvSpPr>
            <p:cNvPr id="34" name="object 34">
              <a:extLst>
                <a:ext uri="{FF2B5EF4-FFF2-40B4-BE49-F238E27FC236}">
                  <a16:creationId xmlns:a16="http://schemas.microsoft.com/office/drawing/2014/main" id="{C746209F-B738-BC40-ABE3-E31DBB1B0B10}"/>
                </a:ext>
              </a:extLst>
            </p:cNvPr>
            <p:cNvSpPr/>
            <p:nvPr/>
          </p:nvSpPr>
          <p:spPr>
            <a:xfrm>
              <a:off x="1918906" y="9813219"/>
              <a:ext cx="4054475" cy="803275"/>
            </a:xfrm>
            <a:custGeom>
              <a:avLst/>
              <a:gdLst/>
              <a:ahLst/>
              <a:cxnLst/>
              <a:rect l="l" t="t" r="r" b="b"/>
              <a:pathLst>
                <a:path w="4054475" h="803275">
                  <a:moveTo>
                    <a:pt x="80822" y="784987"/>
                  </a:moveTo>
                  <a:lnTo>
                    <a:pt x="19215" y="784987"/>
                  </a:lnTo>
                  <a:lnTo>
                    <a:pt x="19215" y="746887"/>
                  </a:lnTo>
                  <a:lnTo>
                    <a:pt x="63969" y="746887"/>
                  </a:lnTo>
                  <a:lnTo>
                    <a:pt x="63969" y="730377"/>
                  </a:lnTo>
                  <a:lnTo>
                    <a:pt x="19215" y="730377"/>
                  </a:lnTo>
                  <a:lnTo>
                    <a:pt x="19215" y="699897"/>
                  </a:lnTo>
                  <a:lnTo>
                    <a:pt x="78638" y="699897"/>
                  </a:lnTo>
                  <a:lnTo>
                    <a:pt x="78638" y="682117"/>
                  </a:lnTo>
                  <a:lnTo>
                    <a:pt x="0" y="682117"/>
                  </a:lnTo>
                  <a:lnTo>
                    <a:pt x="0" y="699897"/>
                  </a:lnTo>
                  <a:lnTo>
                    <a:pt x="0" y="730377"/>
                  </a:lnTo>
                  <a:lnTo>
                    <a:pt x="0" y="746887"/>
                  </a:lnTo>
                  <a:lnTo>
                    <a:pt x="0" y="784987"/>
                  </a:lnTo>
                  <a:lnTo>
                    <a:pt x="0" y="802767"/>
                  </a:lnTo>
                  <a:lnTo>
                    <a:pt x="80822" y="802767"/>
                  </a:lnTo>
                  <a:lnTo>
                    <a:pt x="80822" y="784987"/>
                  </a:lnTo>
                  <a:close/>
                </a:path>
                <a:path w="4054475" h="803275">
                  <a:moveTo>
                    <a:pt x="177228" y="682117"/>
                  </a:moveTo>
                  <a:lnTo>
                    <a:pt x="103124" y="682117"/>
                  </a:lnTo>
                  <a:lnTo>
                    <a:pt x="103124" y="699897"/>
                  </a:lnTo>
                  <a:lnTo>
                    <a:pt x="103124" y="802767"/>
                  </a:lnTo>
                  <a:lnTo>
                    <a:pt x="122326" y="802767"/>
                  </a:lnTo>
                  <a:lnTo>
                    <a:pt x="122326" y="699897"/>
                  </a:lnTo>
                  <a:lnTo>
                    <a:pt x="177228" y="699897"/>
                  </a:lnTo>
                  <a:lnTo>
                    <a:pt x="177228" y="682117"/>
                  </a:lnTo>
                  <a:close/>
                </a:path>
                <a:path w="4054475" h="803275">
                  <a:moveTo>
                    <a:pt x="4054322" y="0"/>
                  </a:moveTo>
                  <a:lnTo>
                    <a:pt x="4027728" y="0"/>
                  </a:lnTo>
                  <a:lnTo>
                    <a:pt x="3897249" y="43002"/>
                  </a:lnTo>
                  <a:lnTo>
                    <a:pt x="3917061" y="116471"/>
                  </a:lnTo>
                  <a:lnTo>
                    <a:pt x="3971188" y="98590"/>
                  </a:lnTo>
                  <a:lnTo>
                    <a:pt x="3971188" y="318985"/>
                  </a:lnTo>
                  <a:lnTo>
                    <a:pt x="4054322" y="318985"/>
                  </a:lnTo>
                  <a:lnTo>
                    <a:pt x="40543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>
              <a:extLst>
                <a:ext uri="{FF2B5EF4-FFF2-40B4-BE49-F238E27FC236}">
                  <a16:creationId xmlns:a16="http://schemas.microsoft.com/office/drawing/2014/main" id="{FE892247-688C-8D4A-B1BE-FD7B34062906}"/>
                </a:ext>
              </a:extLst>
            </p:cNvPr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6355006" y="10029737"/>
              <a:ext cx="108750" cy="108258"/>
            </a:xfrm>
            <a:prstGeom prst="rect">
              <a:avLst/>
            </a:prstGeom>
          </p:spPr>
        </p:pic>
        <p:sp>
          <p:nvSpPr>
            <p:cNvPr id="36" name="object 36">
              <a:extLst>
                <a:ext uri="{FF2B5EF4-FFF2-40B4-BE49-F238E27FC236}">
                  <a16:creationId xmlns:a16="http://schemas.microsoft.com/office/drawing/2014/main" id="{B8E0D331-198D-7C49-95E6-328F5831605F}"/>
                </a:ext>
              </a:extLst>
            </p:cNvPr>
            <p:cNvSpPr/>
            <p:nvPr/>
          </p:nvSpPr>
          <p:spPr>
            <a:xfrm>
              <a:off x="6947014" y="9890283"/>
              <a:ext cx="478790" cy="241935"/>
            </a:xfrm>
            <a:custGeom>
              <a:avLst/>
              <a:gdLst/>
              <a:ahLst/>
              <a:cxnLst/>
              <a:rect l="l" t="t" r="r" b="b"/>
              <a:pathLst>
                <a:path w="478790" h="241934">
                  <a:moveTo>
                    <a:pt x="262445" y="241922"/>
                  </a:moveTo>
                  <a:lnTo>
                    <a:pt x="170129" y="109499"/>
                  </a:lnTo>
                  <a:lnTo>
                    <a:pt x="256641" y="266"/>
                  </a:lnTo>
                  <a:lnTo>
                    <a:pt x="164338" y="266"/>
                  </a:lnTo>
                  <a:lnTo>
                    <a:pt x="83134" y="105625"/>
                  </a:lnTo>
                  <a:lnTo>
                    <a:pt x="83134" y="266"/>
                  </a:lnTo>
                  <a:lnTo>
                    <a:pt x="0" y="266"/>
                  </a:lnTo>
                  <a:lnTo>
                    <a:pt x="0" y="241922"/>
                  </a:lnTo>
                  <a:lnTo>
                    <a:pt x="83134" y="241922"/>
                  </a:lnTo>
                  <a:lnTo>
                    <a:pt x="83134" y="116255"/>
                  </a:lnTo>
                  <a:lnTo>
                    <a:pt x="170129" y="241922"/>
                  </a:lnTo>
                  <a:lnTo>
                    <a:pt x="262445" y="241922"/>
                  </a:lnTo>
                  <a:close/>
                </a:path>
                <a:path w="478790" h="241934">
                  <a:moveTo>
                    <a:pt x="478472" y="0"/>
                  </a:moveTo>
                  <a:lnTo>
                    <a:pt x="291426" y="0"/>
                  </a:lnTo>
                  <a:lnTo>
                    <a:pt x="291426" y="69850"/>
                  </a:lnTo>
                  <a:lnTo>
                    <a:pt x="291426" y="241300"/>
                  </a:lnTo>
                  <a:lnTo>
                    <a:pt x="374548" y="241300"/>
                  </a:lnTo>
                  <a:lnTo>
                    <a:pt x="374548" y="69850"/>
                  </a:lnTo>
                  <a:lnTo>
                    <a:pt x="478472" y="69850"/>
                  </a:lnTo>
                  <a:lnTo>
                    <a:pt x="4784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>
              <a:extLst>
                <a:ext uri="{FF2B5EF4-FFF2-40B4-BE49-F238E27FC236}">
                  <a16:creationId xmlns:a16="http://schemas.microsoft.com/office/drawing/2014/main" id="{A8871293-E7F3-7946-A696-FC7D3A35226C}"/>
                </a:ext>
              </a:extLst>
            </p:cNvPr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6498233" y="10278428"/>
              <a:ext cx="90049" cy="119577"/>
            </a:xfrm>
            <a:prstGeom prst="rect">
              <a:avLst/>
            </a:prstGeom>
          </p:spPr>
        </p:pic>
        <p:pic>
          <p:nvPicPr>
            <p:cNvPr id="38" name="object 38">
              <a:extLst>
                <a:ext uri="{FF2B5EF4-FFF2-40B4-BE49-F238E27FC236}">
                  <a16:creationId xmlns:a16="http://schemas.microsoft.com/office/drawing/2014/main" id="{4BBB39C3-9F46-1944-AA10-D2F666A8B960}"/>
                </a:ext>
              </a:extLst>
            </p:cNvPr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6610230" y="10276436"/>
              <a:ext cx="206392" cy="123566"/>
            </a:xfrm>
            <a:prstGeom prst="rect">
              <a:avLst/>
            </a:prstGeom>
          </p:spPr>
        </p:pic>
        <p:sp>
          <p:nvSpPr>
            <p:cNvPr id="39" name="object 39">
              <a:extLst>
                <a:ext uri="{FF2B5EF4-FFF2-40B4-BE49-F238E27FC236}">
                  <a16:creationId xmlns:a16="http://schemas.microsoft.com/office/drawing/2014/main" id="{AE65840D-308A-A148-8137-861DAA87840A}"/>
                </a:ext>
              </a:extLst>
            </p:cNvPr>
            <p:cNvSpPr/>
            <p:nvPr/>
          </p:nvSpPr>
          <p:spPr>
            <a:xfrm>
              <a:off x="5966206" y="8358866"/>
              <a:ext cx="1377315" cy="330835"/>
            </a:xfrm>
            <a:custGeom>
              <a:avLst/>
              <a:gdLst/>
              <a:ahLst/>
              <a:cxnLst/>
              <a:rect l="l" t="t" r="r" b="b"/>
              <a:pathLst>
                <a:path w="1377315" h="330834">
                  <a:moveTo>
                    <a:pt x="246011" y="218478"/>
                  </a:moveTo>
                  <a:lnTo>
                    <a:pt x="240525" y="184531"/>
                  </a:lnTo>
                  <a:lnTo>
                    <a:pt x="225717" y="156895"/>
                  </a:lnTo>
                  <a:lnTo>
                    <a:pt x="204012" y="135890"/>
                  </a:lnTo>
                  <a:lnTo>
                    <a:pt x="177863" y="121805"/>
                  </a:lnTo>
                  <a:lnTo>
                    <a:pt x="241173" y="27571"/>
                  </a:lnTo>
                  <a:lnTo>
                    <a:pt x="241173" y="5803"/>
                  </a:lnTo>
                  <a:lnTo>
                    <a:pt x="26098" y="5803"/>
                  </a:lnTo>
                  <a:lnTo>
                    <a:pt x="26098" y="80721"/>
                  </a:lnTo>
                  <a:lnTo>
                    <a:pt x="116967" y="80721"/>
                  </a:lnTo>
                  <a:lnTo>
                    <a:pt x="60413" y="164820"/>
                  </a:lnTo>
                  <a:lnTo>
                    <a:pt x="60413" y="186080"/>
                  </a:lnTo>
                  <a:lnTo>
                    <a:pt x="105841" y="186080"/>
                  </a:lnTo>
                  <a:lnTo>
                    <a:pt x="129946" y="188023"/>
                  </a:lnTo>
                  <a:lnTo>
                    <a:pt x="147167" y="194005"/>
                  </a:lnTo>
                  <a:lnTo>
                    <a:pt x="157505" y="204228"/>
                  </a:lnTo>
                  <a:lnTo>
                    <a:pt x="160947" y="218948"/>
                  </a:lnTo>
                  <a:lnTo>
                    <a:pt x="157619" y="234251"/>
                  </a:lnTo>
                  <a:lnTo>
                    <a:pt x="148501" y="245287"/>
                  </a:lnTo>
                  <a:lnTo>
                    <a:pt x="134848" y="251980"/>
                  </a:lnTo>
                  <a:lnTo>
                    <a:pt x="117932" y="254228"/>
                  </a:lnTo>
                  <a:lnTo>
                    <a:pt x="100469" y="251828"/>
                  </a:lnTo>
                  <a:lnTo>
                    <a:pt x="85178" y="244449"/>
                  </a:lnTo>
                  <a:lnTo>
                    <a:pt x="71170" y="231800"/>
                  </a:lnTo>
                  <a:lnTo>
                    <a:pt x="57518" y="213639"/>
                  </a:lnTo>
                  <a:lnTo>
                    <a:pt x="0" y="254228"/>
                  </a:lnTo>
                  <a:lnTo>
                    <a:pt x="19977" y="285534"/>
                  </a:lnTo>
                  <a:lnTo>
                    <a:pt x="47421" y="309626"/>
                  </a:lnTo>
                  <a:lnTo>
                    <a:pt x="81483" y="325120"/>
                  </a:lnTo>
                  <a:lnTo>
                    <a:pt x="121310" y="330593"/>
                  </a:lnTo>
                  <a:lnTo>
                    <a:pt x="170357" y="322186"/>
                  </a:lnTo>
                  <a:lnTo>
                    <a:pt x="209943" y="298818"/>
                  </a:lnTo>
                  <a:lnTo>
                    <a:pt x="236385" y="263309"/>
                  </a:lnTo>
                  <a:lnTo>
                    <a:pt x="246011" y="218478"/>
                  </a:lnTo>
                  <a:close/>
                </a:path>
                <a:path w="1377315" h="330834">
                  <a:moveTo>
                    <a:pt x="521474" y="217500"/>
                  </a:moveTo>
                  <a:lnTo>
                    <a:pt x="511987" y="173482"/>
                  </a:lnTo>
                  <a:lnTo>
                    <a:pt x="487286" y="141198"/>
                  </a:lnTo>
                  <a:lnTo>
                    <a:pt x="452958" y="121323"/>
                  </a:lnTo>
                  <a:lnTo>
                    <a:pt x="414667" y="114554"/>
                  </a:lnTo>
                  <a:lnTo>
                    <a:pt x="407047" y="114808"/>
                  </a:lnTo>
                  <a:lnTo>
                    <a:pt x="399440" y="115519"/>
                  </a:lnTo>
                  <a:lnTo>
                    <a:pt x="391820" y="116586"/>
                  </a:lnTo>
                  <a:lnTo>
                    <a:pt x="384213" y="117932"/>
                  </a:lnTo>
                  <a:lnTo>
                    <a:pt x="384213" y="80721"/>
                  </a:lnTo>
                  <a:lnTo>
                    <a:pt x="503110" y="80721"/>
                  </a:lnTo>
                  <a:lnTo>
                    <a:pt x="503110" y="5816"/>
                  </a:lnTo>
                  <a:lnTo>
                    <a:pt x="305435" y="5816"/>
                  </a:lnTo>
                  <a:lnTo>
                    <a:pt x="305435" y="186093"/>
                  </a:lnTo>
                  <a:lnTo>
                    <a:pt x="381317" y="186093"/>
                  </a:lnTo>
                  <a:lnTo>
                    <a:pt x="405422" y="187947"/>
                  </a:lnTo>
                  <a:lnTo>
                    <a:pt x="422643" y="193763"/>
                  </a:lnTo>
                  <a:lnTo>
                    <a:pt x="432968" y="203822"/>
                  </a:lnTo>
                  <a:lnTo>
                    <a:pt x="436410" y="218478"/>
                  </a:lnTo>
                  <a:lnTo>
                    <a:pt x="432841" y="234048"/>
                  </a:lnTo>
                  <a:lnTo>
                    <a:pt x="423062" y="245237"/>
                  </a:lnTo>
                  <a:lnTo>
                    <a:pt x="408482" y="251968"/>
                  </a:lnTo>
                  <a:lnTo>
                    <a:pt x="390499" y="254228"/>
                  </a:lnTo>
                  <a:lnTo>
                    <a:pt x="372046" y="251828"/>
                  </a:lnTo>
                  <a:lnTo>
                    <a:pt x="356006" y="244449"/>
                  </a:lnTo>
                  <a:lnTo>
                    <a:pt x="341503" y="231800"/>
                  </a:lnTo>
                  <a:lnTo>
                    <a:pt x="327672" y="213639"/>
                  </a:lnTo>
                  <a:lnTo>
                    <a:pt x="270154" y="254228"/>
                  </a:lnTo>
                  <a:lnTo>
                    <a:pt x="290309" y="285534"/>
                  </a:lnTo>
                  <a:lnTo>
                    <a:pt x="318249" y="309626"/>
                  </a:lnTo>
                  <a:lnTo>
                    <a:pt x="353072" y="325120"/>
                  </a:lnTo>
                  <a:lnTo>
                    <a:pt x="393877" y="330593"/>
                  </a:lnTo>
                  <a:lnTo>
                    <a:pt x="444398" y="322173"/>
                  </a:lnTo>
                  <a:lnTo>
                    <a:pt x="484860" y="298691"/>
                  </a:lnTo>
                  <a:lnTo>
                    <a:pt x="511733" y="262902"/>
                  </a:lnTo>
                  <a:lnTo>
                    <a:pt x="521474" y="217500"/>
                  </a:lnTo>
                  <a:close/>
                </a:path>
                <a:path w="1377315" h="330834">
                  <a:moveTo>
                    <a:pt x="829805" y="162890"/>
                  </a:moveTo>
                  <a:lnTo>
                    <a:pt x="824572" y="110502"/>
                  </a:lnTo>
                  <a:lnTo>
                    <a:pt x="812571" y="76365"/>
                  </a:lnTo>
                  <a:lnTo>
                    <a:pt x="808812" y="65671"/>
                  </a:lnTo>
                  <a:lnTo>
                    <a:pt x="782421" y="30746"/>
                  </a:lnTo>
                  <a:lnTo>
                    <a:pt x="745312" y="8077"/>
                  </a:lnTo>
                  <a:lnTo>
                    <a:pt x="744740" y="7988"/>
                  </a:lnTo>
                  <a:lnTo>
                    <a:pt x="744740" y="163372"/>
                  </a:lnTo>
                  <a:lnTo>
                    <a:pt x="741832" y="203263"/>
                  </a:lnTo>
                  <a:lnTo>
                    <a:pt x="733031" y="231635"/>
                  </a:lnTo>
                  <a:lnTo>
                    <a:pt x="718235" y="248602"/>
                  </a:lnTo>
                  <a:lnTo>
                    <a:pt x="697382" y="254228"/>
                  </a:lnTo>
                  <a:lnTo>
                    <a:pt x="676529" y="248602"/>
                  </a:lnTo>
                  <a:lnTo>
                    <a:pt x="661733" y="231635"/>
                  </a:lnTo>
                  <a:lnTo>
                    <a:pt x="652932" y="203263"/>
                  </a:lnTo>
                  <a:lnTo>
                    <a:pt x="650011" y="163372"/>
                  </a:lnTo>
                  <a:lnTo>
                    <a:pt x="652932" y="124282"/>
                  </a:lnTo>
                  <a:lnTo>
                    <a:pt x="661733" y="97205"/>
                  </a:lnTo>
                  <a:lnTo>
                    <a:pt x="676529" y="81457"/>
                  </a:lnTo>
                  <a:lnTo>
                    <a:pt x="697382" y="76365"/>
                  </a:lnTo>
                  <a:lnTo>
                    <a:pt x="718235" y="81457"/>
                  </a:lnTo>
                  <a:lnTo>
                    <a:pt x="733031" y="97205"/>
                  </a:lnTo>
                  <a:lnTo>
                    <a:pt x="741832" y="124282"/>
                  </a:lnTo>
                  <a:lnTo>
                    <a:pt x="744740" y="163372"/>
                  </a:lnTo>
                  <a:lnTo>
                    <a:pt x="744740" y="7988"/>
                  </a:lnTo>
                  <a:lnTo>
                    <a:pt x="697382" y="0"/>
                  </a:lnTo>
                  <a:lnTo>
                    <a:pt x="649465" y="8077"/>
                  </a:lnTo>
                  <a:lnTo>
                    <a:pt x="612355" y="30746"/>
                  </a:lnTo>
                  <a:lnTo>
                    <a:pt x="585965" y="65671"/>
                  </a:lnTo>
                  <a:lnTo>
                    <a:pt x="570191" y="110502"/>
                  </a:lnTo>
                  <a:lnTo>
                    <a:pt x="564959" y="162890"/>
                  </a:lnTo>
                  <a:lnTo>
                    <a:pt x="570191" y="215963"/>
                  </a:lnTo>
                  <a:lnTo>
                    <a:pt x="585965" y="262013"/>
                  </a:lnTo>
                  <a:lnTo>
                    <a:pt x="612355" y="298284"/>
                  </a:lnTo>
                  <a:lnTo>
                    <a:pt x="649465" y="322059"/>
                  </a:lnTo>
                  <a:lnTo>
                    <a:pt x="697382" y="330593"/>
                  </a:lnTo>
                  <a:lnTo>
                    <a:pt x="745312" y="322059"/>
                  </a:lnTo>
                  <a:lnTo>
                    <a:pt x="782421" y="298284"/>
                  </a:lnTo>
                  <a:lnTo>
                    <a:pt x="808812" y="262013"/>
                  </a:lnTo>
                  <a:lnTo>
                    <a:pt x="811466" y="254228"/>
                  </a:lnTo>
                  <a:lnTo>
                    <a:pt x="824572" y="215963"/>
                  </a:lnTo>
                  <a:lnTo>
                    <a:pt x="829805" y="162890"/>
                  </a:lnTo>
                  <a:close/>
                </a:path>
                <a:path w="1377315" h="330834">
                  <a:moveTo>
                    <a:pt x="1142492" y="230073"/>
                  </a:moveTo>
                  <a:lnTo>
                    <a:pt x="1128052" y="182638"/>
                  </a:lnTo>
                  <a:lnTo>
                    <a:pt x="1089329" y="153708"/>
                  </a:lnTo>
                  <a:lnTo>
                    <a:pt x="1097445" y="142671"/>
                  </a:lnTo>
                  <a:lnTo>
                    <a:pt x="1102575" y="131953"/>
                  </a:lnTo>
                  <a:lnTo>
                    <a:pt x="1103528" y="129959"/>
                  </a:lnTo>
                  <a:lnTo>
                    <a:pt x="1107338" y="115709"/>
                  </a:lnTo>
                  <a:lnTo>
                    <a:pt x="1108659" y="100050"/>
                  </a:lnTo>
                  <a:lnTo>
                    <a:pt x="1103477" y="75882"/>
                  </a:lnTo>
                  <a:lnTo>
                    <a:pt x="1100378" y="61468"/>
                  </a:lnTo>
                  <a:lnTo>
                    <a:pt x="1077607" y="31724"/>
                  </a:lnTo>
                  <a:lnTo>
                    <a:pt x="1061300" y="22606"/>
                  </a:lnTo>
                  <a:lnTo>
                    <a:pt x="1061300" y="226682"/>
                  </a:lnTo>
                  <a:lnTo>
                    <a:pt x="1059027" y="239014"/>
                  </a:lnTo>
                  <a:lnTo>
                    <a:pt x="1052601" y="247764"/>
                  </a:lnTo>
                  <a:lnTo>
                    <a:pt x="1042543" y="252984"/>
                  </a:lnTo>
                  <a:lnTo>
                    <a:pt x="1029398" y="254711"/>
                  </a:lnTo>
                  <a:lnTo>
                    <a:pt x="965606" y="254711"/>
                  </a:lnTo>
                  <a:lnTo>
                    <a:pt x="965606" y="198653"/>
                  </a:lnTo>
                  <a:lnTo>
                    <a:pt x="1029398" y="198653"/>
                  </a:lnTo>
                  <a:lnTo>
                    <a:pt x="1042543" y="200380"/>
                  </a:lnTo>
                  <a:lnTo>
                    <a:pt x="1052601" y="205600"/>
                  </a:lnTo>
                  <a:lnTo>
                    <a:pt x="1059027" y="214350"/>
                  </a:lnTo>
                  <a:lnTo>
                    <a:pt x="1061300" y="226682"/>
                  </a:lnTo>
                  <a:lnTo>
                    <a:pt x="1061300" y="22606"/>
                  </a:lnTo>
                  <a:lnTo>
                    <a:pt x="1043419" y="12585"/>
                  </a:lnTo>
                  <a:lnTo>
                    <a:pt x="1027468" y="10058"/>
                  </a:lnTo>
                  <a:lnTo>
                    <a:pt x="1027468" y="103924"/>
                  </a:lnTo>
                  <a:lnTo>
                    <a:pt x="1025271" y="115443"/>
                  </a:lnTo>
                  <a:lnTo>
                    <a:pt x="1018946" y="124282"/>
                  </a:lnTo>
                  <a:lnTo>
                    <a:pt x="1008900" y="129959"/>
                  </a:lnTo>
                  <a:lnTo>
                    <a:pt x="995565" y="131953"/>
                  </a:lnTo>
                  <a:lnTo>
                    <a:pt x="965606" y="131953"/>
                  </a:lnTo>
                  <a:lnTo>
                    <a:pt x="965606" y="75882"/>
                  </a:lnTo>
                  <a:lnTo>
                    <a:pt x="995565" y="75882"/>
                  </a:lnTo>
                  <a:lnTo>
                    <a:pt x="1008900" y="77889"/>
                  </a:lnTo>
                  <a:lnTo>
                    <a:pt x="1018946" y="83553"/>
                  </a:lnTo>
                  <a:lnTo>
                    <a:pt x="1025271" y="92405"/>
                  </a:lnTo>
                  <a:lnTo>
                    <a:pt x="1027468" y="103924"/>
                  </a:lnTo>
                  <a:lnTo>
                    <a:pt x="1027468" y="10058"/>
                  </a:lnTo>
                  <a:lnTo>
                    <a:pt x="1000887" y="5816"/>
                  </a:lnTo>
                  <a:lnTo>
                    <a:pt x="885850" y="5816"/>
                  </a:lnTo>
                  <a:lnTo>
                    <a:pt x="885850" y="324802"/>
                  </a:lnTo>
                  <a:lnTo>
                    <a:pt x="1034719" y="324802"/>
                  </a:lnTo>
                  <a:lnTo>
                    <a:pt x="1077442" y="317881"/>
                  </a:lnTo>
                  <a:lnTo>
                    <a:pt x="1111618" y="298450"/>
                  </a:lnTo>
                  <a:lnTo>
                    <a:pt x="1134287" y="268516"/>
                  </a:lnTo>
                  <a:lnTo>
                    <a:pt x="1137234" y="254711"/>
                  </a:lnTo>
                  <a:lnTo>
                    <a:pt x="1142492" y="230073"/>
                  </a:lnTo>
                  <a:close/>
                </a:path>
                <a:path w="1377315" h="330834">
                  <a:moveTo>
                    <a:pt x="1376883" y="81915"/>
                  </a:moveTo>
                  <a:lnTo>
                    <a:pt x="1153109" y="81915"/>
                  </a:lnTo>
                  <a:lnTo>
                    <a:pt x="1153109" y="151765"/>
                  </a:lnTo>
                  <a:lnTo>
                    <a:pt x="1223187" y="151765"/>
                  </a:lnTo>
                  <a:lnTo>
                    <a:pt x="1223187" y="324485"/>
                  </a:lnTo>
                  <a:lnTo>
                    <a:pt x="1306322" y="324485"/>
                  </a:lnTo>
                  <a:lnTo>
                    <a:pt x="1306322" y="151765"/>
                  </a:lnTo>
                  <a:lnTo>
                    <a:pt x="1376883" y="151765"/>
                  </a:lnTo>
                  <a:lnTo>
                    <a:pt x="1376883" y="8191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>
              <a:extLst>
                <a:ext uri="{FF2B5EF4-FFF2-40B4-BE49-F238E27FC236}">
                  <a16:creationId xmlns:a16="http://schemas.microsoft.com/office/drawing/2014/main" id="{F180ED30-1A0B-AD42-A022-7848EA9A8F1C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123628" y="8827896"/>
              <a:ext cx="113609" cy="121566"/>
            </a:xfrm>
            <a:prstGeom prst="rect">
              <a:avLst/>
            </a:prstGeom>
          </p:spPr>
        </p:pic>
        <p:pic>
          <p:nvPicPr>
            <p:cNvPr id="41" name="object 41">
              <a:extLst>
                <a:ext uri="{FF2B5EF4-FFF2-40B4-BE49-F238E27FC236}">
                  <a16:creationId xmlns:a16="http://schemas.microsoft.com/office/drawing/2014/main" id="{B6B872F5-3989-254C-ACAB-958E0D8DF53D}"/>
                </a:ext>
              </a:extLst>
            </p:cNvPr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6260108" y="8827900"/>
              <a:ext cx="125556" cy="123556"/>
            </a:xfrm>
            <a:prstGeom prst="rect">
              <a:avLst/>
            </a:prstGeom>
          </p:spPr>
        </p:pic>
        <p:sp>
          <p:nvSpPr>
            <p:cNvPr id="42" name="object 42">
              <a:extLst>
                <a:ext uri="{FF2B5EF4-FFF2-40B4-BE49-F238E27FC236}">
                  <a16:creationId xmlns:a16="http://schemas.microsoft.com/office/drawing/2014/main" id="{716BDC8A-B50D-EB4F-B5D7-E38C4634775E}"/>
                </a:ext>
              </a:extLst>
            </p:cNvPr>
            <p:cNvSpPr/>
            <p:nvPr/>
          </p:nvSpPr>
          <p:spPr>
            <a:xfrm>
              <a:off x="6408712" y="8829388"/>
              <a:ext cx="290830" cy="146050"/>
            </a:xfrm>
            <a:custGeom>
              <a:avLst/>
              <a:gdLst/>
              <a:ahLst/>
              <a:cxnLst/>
              <a:rect l="l" t="t" r="r" b="b"/>
              <a:pathLst>
                <a:path w="290829" h="146050">
                  <a:moveTo>
                    <a:pt x="171767" y="102870"/>
                  </a:moveTo>
                  <a:lnTo>
                    <a:pt x="156540" y="102870"/>
                  </a:lnTo>
                  <a:lnTo>
                    <a:pt x="156540" y="0"/>
                  </a:lnTo>
                  <a:lnTo>
                    <a:pt x="137337" y="0"/>
                  </a:lnTo>
                  <a:lnTo>
                    <a:pt x="137337" y="102870"/>
                  </a:lnTo>
                  <a:lnTo>
                    <a:pt x="87871" y="102870"/>
                  </a:lnTo>
                  <a:lnTo>
                    <a:pt x="87871" y="0"/>
                  </a:lnTo>
                  <a:lnTo>
                    <a:pt x="68668" y="0"/>
                  </a:lnTo>
                  <a:lnTo>
                    <a:pt x="68668" y="102870"/>
                  </a:lnTo>
                  <a:lnTo>
                    <a:pt x="19202" y="102870"/>
                  </a:lnTo>
                  <a:lnTo>
                    <a:pt x="19202" y="0"/>
                  </a:lnTo>
                  <a:lnTo>
                    <a:pt x="0" y="0"/>
                  </a:lnTo>
                  <a:lnTo>
                    <a:pt x="0" y="102870"/>
                  </a:lnTo>
                  <a:lnTo>
                    <a:pt x="0" y="120650"/>
                  </a:lnTo>
                  <a:lnTo>
                    <a:pt x="152552" y="120650"/>
                  </a:lnTo>
                  <a:lnTo>
                    <a:pt x="152552" y="146050"/>
                  </a:lnTo>
                  <a:lnTo>
                    <a:pt x="171767" y="146050"/>
                  </a:lnTo>
                  <a:lnTo>
                    <a:pt x="171767" y="120650"/>
                  </a:lnTo>
                  <a:lnTo>
                    <a:pt x="171767" y="102870"/>
                  </a:lnTo>
                  <a:close/>
                </a:path>
                <a:path w="290829" h="146050">
                  <a:moveTo>
                    <a:pt x="290664" y="711"/>
                  </a:moveTo>
                  <a:lnTo>
                    <a:pt x="271462" y="711"/>
                  </a:lnTo>
                  <a:lnTo>
                    <a:pt x="271462" y="47701"/>
                  </a:lnTo>
                  <a:lnTo>
                    <a:pt x="211302" y="47701"/>
                  </a:lnTo>
                  <a:lnTo>
                    <a:pt x="211302" y="711"/>
                  </a:lnTo>
                  <a:lnTo>
                    <a:pt x="192100" y="711"/>
                  </a:lnTo>
                  <a:lnTo>
                    <a:pt x="192100" y="47701"/>
                  </a:lnTo>
                  <a:lnTo>
                    <a:pt x="192100" y="65481"/>
                  </a:lnTo>
                  <a:lnTo>
                    <a:pt x="192100" y="120091"/>
                  </a:lnTo>
                  <a:lnTo>
                    <a:pt x="211302" y="120091"/>
                  </a:lnTo>
                  <a:lnTo>
                    <a:pt x="211302" y="65481"/>
                  </a:lnTo>
                  <a:lnTo>
                    <a:pt x="271462" y="65481"/>
                  </a:lnTo>
                  <a:lnTo>
                    <a:pt x="271462" y="120091"/>
                  </a:lnTo>
                  <a:lnTo>
                    <a:pt x="290664" y="120091"/>
                  </a:lnTo>
                  <a:lnTo>
                    <a:pt x="290664" y="65481"/>
                  </a:lnTo>
                  <a:lnTo>
                    <a:pt x="290664" y="47701"/>
                  </a:lnTo>
                  <a:lnTo>
                    <a:pt x="290664" y="71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>
              <a:extLst>
                <a:ext uri="{FF2B5EF4-FFF2-40B4-BE49-F238E27FC236}">
                  <a16:creationId xmlns:a16="http://schemas.microsoft.com/office/drawing/2014/main" id="{3172837B-219E-9D4E-9BFF-7FC8FD473843}"/>
                </a:ext>
              </a:extLst>
            </p:cNvPr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6722432" y="8827895"/>
              <a:ext cx="474254" cy="123566"/>
            </a:xfrm>
            <a:prstGeom prst="rect">
              <a:avLst/>
            </a:prstGeom>
          </p:spPr>
        </p:pic>
        <p:pic>
          <p:nvPicPr>
            <p:cNvPr id="44" name="object 44">
              <a:extLst>
                <a:ext uri="{FF2B5EF4-FFF2-40B4-BE49-F238E27FC236}">
                  <a16:creationId xmlns:a16="http://schemas.microsoft.com/office/drawing/2014/main" id="{D7045822-DCF8-B744-8FD1-BEBC64924199}"/>
                </a:ext>
              </a:extLst>
            </p:cNvPr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6160793" y="9047370"/>
              <a:ext cx="119033" cy="145116"/>
            </a:xfrm>
            <a:prstGeom prst="rect">
              <a:avLst/>
            </a:prstGeom>
          </p:spPr>
        </p:pic>
        <p:pic>
          <p:nvPicPr>
            <p:cNvPr id="45" name="object 45">
              <a:extLst>
                <a:ext uri="{FF2B5EF4-FFF2-40B4-BE49-F238E27FC236}">
                  <a16:creationId xmlns:a16="http://schemas.microsoft.com/office/drawing/2014/main" id="{1AD16AD0-0189-434D-BEED-4E8A0F66305E}"/>
                </a:ext>
              </a:extLst>
            </p:cNvPr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6300334" y="9047363"/>
              <a:ext cx="90049" cy="119577"/>
            </a:xfrm>
            <a:prstGeom prst="rect">
              <a:avLst/>
            </a:prstGeom>
          </p:spPr>
        </p:pic>
        <p:pic>
          <p:nvPicPr>
            <p:cNvPr id="46" name="object 46">
              <a:extLst>
                <a:ext uri="{FF2B5EF4-FFF2-40B4-BE49-F238E27FC236}">
                  <a16:creationId xmlns:a16="http://schemas.microsoft.com/office/drawing/2014/main" id="{E3082B4F-FD34-0943-B695-32D1589A33C8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412337" y="9045372"/>
              <a:ext cx="100373" cy="123566"/>
            </a:xfrm>
            <a:prstGeom prst="rect">
              <a:avLst/>
            </a:prstGeom>
          </p:spPr>
        </p:pic>
        <p:pic>
          <p:nvPicPr>
            <p:cNvPr id="47" name="object 47">
              <a:extLst>
                <a:ext uri="{FF2B5EF4-FFF2-40B4-BE49-F238E27FC236}">
                  <a16:creationId xmlns:a16="http://schemas.microsoft.com/office/drawing/2014/main" id="{D619003B-F2BA-4743-94BF-B8547F27434D}"/>
                </a:ext>
              </a:extLst>
            </p:cNvPr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6543000" y="9045372"/>
              <a:ext cx="478964" cy="122293"/>
            </a:xfrm>
            <a:prstGeom prst="rect">
              <a:avLst/>
            </a:prstGeom>
          </p:spPr>
        </p:pic>
        <p:pic>
          <p:nvPicPr>
            <p:cNvPr id="48" name="object 48">
              <a:extLst>
                <a:ext uri="{FF2B5EF4-FFF2-40B4-BE49-F238E27FC236}">
                  <a16:creationId xmlns:a16="http://schemas.microsoft.com/office/drawing/2014/main" id="{C5450950-8C0A-204B-BE32-F9722E45ADA2}"/>
                </a:ext>
              </a:extLst>
            </p:cNvPr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7041920" y="9047366"/>
              <a:ext cx="94039" cy="119577"/>
            </a:xfrm>
            <a:prstGeom prst="rect">
              <a:avLst/>
            </a:prstGeom>
          </p:spPr>
        </p:pic>
        <p:sp>
          <p:nvSpPr>
            <p:cNvPr id="49" name="object 49">
              <a:extLst>
                <a:ext uri="{FF2B5EF4-FFF2-40B4-BE49-F238E27FC236}">
                  <a16:creationId xmlns:a16="http://schemas.microsoft.com/office/drawing/2014/main" id="{21857CD3-B2E4-CC40-8554-4E2FBE9F568F}"/>
                </a:ext>
              </a:extLst>
            </p:cNvPr>
            <p:cNvSpPr/>
            <p:nvPr/>
          </p:nvSpPr>
          <p:spPr>
            <a:xfrm>
              <a:off x="3268624" y="9755218"/>
              <a:ext cx="1646555" cy="435609"/>
            </a:xfrm>
            <a:custGeom>
              <a:avLst/>
              <a:gdLst/>
              <a:ahLst/>
              <a:cxnLst/>
              <a:rect l="l" t="t" r="r" b="b"/>
              <a:pathLst>
                <a:path w="1646554" h="435609">
                  <a:moveTo>
                    <a:pt x="244068" y="307390"/>
                  </a:moveTo>
                  <a:lnTo>
                    <a:pt x="145478" y="307390"/>
                  </a:lnTo>
                  <a:lnTo>
                    <a:pt x="168186" y="283705"/>
                  </a:lnTo>
                  <a:lnTo>
                    <a:pt x="195376" y="253517"/>
                  </a:lnTo>
                  <a:lnTo>
                    <a:pt x="217487" y="223100"/>
                  </a:lnTo>
                  <a:lnTo>
                    <a:pt x="232359" y="191338"/>
                  </a:lnTo>
                  <a:lnTo>
                    <a:pt x="237794" y="157086"/>
                  </a:lnTo>
                  <a:lnTo>
                    <a:pt x="228892" y="114998"/>
                  </a:lnTo>
                  <a:lnTo>
                    <a:pt x="204330" y="81800"/>
                  </a:lnTo>
                  <a:lnTo>
                    <a:pt x="167246" y="60020"/>
                  </a:lnTo>
                  <a:lnTo>
                    <a:pt x="120827" y="52197"/>
                  </a:lnTo>
                  <a:lnTo>
                    <a:pt x="70980" y="61569"/>
                  </a:lnTo>
                  <a:lnTo>
                    <a:pt x="33413" y="86271"/>
                  </a:lnTo>
                  <a:lnTo>
                    <a:pt x="9702" y="121119"/>
                  </a:lnTo>
                  <a:lnTo>
                    <a:pt x="1447" y="160947"/>
                  </a:lnTo>
                  <a:lnTo>
                    <a:pt x="1638" y="167081"/>
                  </a:lnTo>
                  <a:lnTo>
                    <a:pt x="88442" y="188010"/>
                  </a:lnTo>
                  <a:lnTo>
                    <a:pt x="86995" y="178828"/>
                  </a:lnTo>
                  <a:lnTo>
                    <a:pt x="86525" y="171577"/>
                  </a:lnTo>
                  <a:lnTo>
                    <a:pt x="106286" y="130924"/>
                  </a:lnTo>
                  <a:lnTo>
                    <a:pt x="119380" y="128562"/>
                  </a:lnTo>
                  <a:lnTo>
                    <a:pt x="132956" y="131025"/>
                  </a:lnTo>
                  <a:lnTo>
                    <a:pt x="143484" y="138163"/>
                  </a:lnTo>
                  <a:lnTo>
                    <a:pt x="150304" y="149567"/>
                  </a:lnTo>
                  <a:lnTo>
                    <a:pt x="152730" y="164807"/>
                  </a:lnTo>
                  <a:lnTo>
                    <a:pt x="150634" y="180187"/>
                  </a:lnTo>
                  <a:lnTo>
                    <a:pt x="143967" y="196469"/>
                  </a:lnTo>
                  <a:lnTo>
                    <a:pt x="132143" y="214566"/>
                  </a:lnTo>
                  <a:lnTo>
                    <a:pt x="114554" y="235369"/>
                  </a:lnTo>
                  <a:lnTo>
                    <a:pt x="0" y="360553"/>
                  </a:lnTo>
                  <a:lnTo>
                    <a:pt x="0" y="377456"/>
                  </a:lnTo>
                  <a:lnTo>
                    <a:pt x="244068" y="376974"/>
                  </a:lnTo>
                  <a:lnTo>
                    <a:pt x="244068" y="307390"/>
                  </a:lnTo>
                  <a:close/>
                </a:path>
                <a:path w="1646554" h="435609">
                  <a:moveTo>
                    <a:pt x="524865" y="269684"/>
                  </a:moveTo>
                  <a:lnTo>
                    <a:pt x="515378" y="225666"/>
                  </a:lnTo>
                  <a:lnTo>
                    <a:pt x="490664" y="193382"/>
                  </a:lnTo>
                  <a:lnTo>
                    <a:pt x="456349" y="173520"/>
                  </a:lnTo>
                  <a:lnTo>
                    <a:pt x="418058" y="166738"/>
                  </a:lnTo>
                  <a:lnTo>
                    <a:pt x="410438" y="166992"/>
                  </a:lnTo>
                  <a:lnTo>
                    <a:pt x="402831" y="167703"/>
                  </a:lnTo>
                  <a:lnTo>
                    <a:pt x="395211" y="168783"/>
                  </a:lnTo>
                  <a:lnTo>
                    <a:pt x="387604" y="170116"/>
                  </a:lnTo>
                  <a:lnTo>
                    <a:pt x="387604" y="132905"/>
                  </a:lnTo>
                  <a:lnTo>
                    <a:pt x="506501" y="132905"/>
                  </a:lnTo>
                  <a:lnTo>
                    <a:pt x="506501" y="58000"/>
                  </a:lnTo>
                  <a:lnTo>
                    <a:pt x="308825" y="58000"/>
                  </a:lnTo>
                  <a:lnTo>
                    <a:pt x="308825" y="238277"/>
                  </a:lnTo>
                  <a:lnTo>
                    <a:pt x="384708" y="238277"/>
                  </a:lnTo>
                  <a:lnTo>
                    <a:pt x="408813" y="240144"/>
                  </a:lnTo>
                  <a:lnTo>
                    <a:pt x="426021" y="245948"/>
                  </a:lnTo>
                  <a:lnTo>
                    <a:pt x="436359" y="256019"/>
                  </a:lnTo>
                  <a:lnTo>
                    <a:pt x="439801" y="270662"/>
                  </a:lnTo>
                  <a:lnTo>
                    <a:pt x="436232" y="286232"/>
                  </a:lnTo>
                  <a:lnTo>
                    <a:pt x="426453" y="297421"/>
                  </a:lnTo>
                  <a:lnTo>
                    <a:pt x="411861" y="304165"/>
                  </a:lnTo>
                  <a:lnTo>
                    <a:pt x="393890" y="306425"/>
                  </a:lnTo>
                  <a:lnTo>
                    <a:pt x="375437" y="304012"/>
                  </a:lnTo>
                  <a:lnTo>
                    <a:pt x="359397" y="296633"/>
                  </a:lnTo>
                  <a:lnTo>
                    <a:pt x="344881" y="283997"/>
                  </a:lnTo>
                  <a:lnTo>
                    <a:pt x="331063" y="265823"/>
                  </a:lnTo>
                  <a:lnTo>
                    <a:pt x="273545" y="306425"/>
                  </a:lnTo>
                  <a:lnTo>
                    <a:pt x="293687" y="337718"/>
                  </a:lnTo>
                  <a:lnTo>
                    <a:pt x="321627" y="361823"/>
                  </a:lnTo>
                  <a:lnTo>
                    <a:pt x="356463" y="377304"/>
                  </a:lnTo>
                  <a:lnTo>
                    <a:pt x="397268" y="382778"/>
                  </a:lnTo>
                  <a:lnTo>
                    <a:pt x="447789" y="374357"/>
                  </a:lnTo>
                  <a:lnTo>
                    <a:pt x="488251" y="350888"/>
                  </a:lnTo>
                  <a:lnTo>
                    <a:pt x="515124" y="315087"/>
                  </a:lnTo>
                  <a:lnTo>
                    <a:pt x="524865" y="269684"/>
                  </a:lnTo>
                  <a:close/>
                </a:path>
                <a:path w="1646554" h="435609">
                  <a:moveTo>
                    <a:pt x="970927" y="376986"/>
                  </a:moveTo>
                  <a:lnTo>
                    <a:pt x="878624" y="244563"/>
                  </a:lnTo>
                  <a:lnTo>
                    <a:pt x="965136" y="135331"/>
                  </a:lnTo>
                  <a:lnTo>
                    <a:pt x="872820" y="135331"/>
                  </a:lnTo>
                  <a:lnTo>
                    <a:pt x="791616" y="240690"/>
                  </a:lnTo>
                  <a:lnTo>
                    <a:pt x="791616" y="135331"/>
                  </a:lnTo>
                  <a:lnTo>
                    <a:pt x="708494" y="135331"/>
                  </a:lnTo>
                  <a:lnTo>
                    <a:pt x="708494" y="376986"/>
                  </a:lnTo>
                  <a:lnTo>
                    <a:pt x="791616" y="376986"/>
                  </a:lnTo>
                  <a:lnTo>
                    <a:pt x="791616" y="251320"/>
                  </a:lnTo>
                  <a:lnTo>
                    <a:pt x="878624" y="376986"/>
                  </a:lnTo>
                  <a:lnTo>
                    <a:pt x="970927" y="376986"/>
                  </a:lnTo>
                  <a:close/>
                </a:path>
                <a:path w="1646554" h="435609">
                  <a:moveTo>
                    <a:pt x="1278788" y="129527"/>
                  </a:moveTo>
                  <a:lnTo>
                    <a:pt x="1253172" y="129527"/>
                  </a:lnTo>
                  <a:lnTo>
                    <a:pt x="1139113" y="250837"/>
                  </a:lnTo>
                  <a:lnTo>
                    <a:pt x="1026502" y="129527"/>
                  </a:lnTo>
                  <a:lnTo>
                    <a:pt x="999909" y="129527"/>
                  </a:lnTo>
                  <a:lnTo>
                    <a:pt x="999909" y="376986"/>
                  </a:lnTo>
                  <a:lnTo>
                    <a:pt x="1083043" y="376986"/>
                  </a:lnTo>
                  <a:lnTo>
                    <a:pt x="1083043" y="290957"/>
                  </a:lnTo>
                  <a:lnTo>
                    <a:pt x="1125575" y="336384"/>
                  </a:lnTo>
                  <a:lnTo>
                    <a:pt x="1152156" y="336384"/>
                  </a:lnTo>
                  <a:lnTo>
                    <a:pt x="1195654" y="290461"/>
                  </a:lnTo>
                  <a:lnTo>
                    <a:pt x="1195654" y="376986"/>
                  </a:lnTo>
                  <a:lnTo>
                    <a:pt x="1278788" y="376986"/>
                  </a:lnTo>
                  <a:lnTo>
                    <a:pt x="1278788" y="129527"/>
                  </a:lnTo>
                  <a:close/>
                </a:path>
                <a:path w="1646554" h="435609">
                  <a:moveTo>
                    <a:pt x="1646085" y="0"/>
                  </a:moveTo>
                  <a:lnTo>
                    <a:pt x="1560537" y="0"/>
                  </a:lnTo>
                  <a:lnTo>
                    <a:pt x="1307769" y="435470"/>
                  </a:lnTo>
                  <a:lnTo>
                    <a:pt x="1393317" y="435470"/>
                  </a:lnTo>
                  <a:lnTo>
                    <a:pt x="164608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>
              <a:extLst>
                <a:ext uri="{FF2B5EF4-FFF2-40B4-BE49-F238E27FC236}">
                  <a16:creationId xmlns:a16="http://schemas.microsoft.com/office/drawing/2014/main" id="{74D86A4C-2246-1447-B11E-1A64ED8DBB90}"/>
                </a:ext>
              </a:extLst>
            </p:cNvPr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4895853" y="9890538"/>
              <a:ext cx="236338" cy="241657"/>
            </a:xfrm>
            <a:prstGeom prst="rect">
              <a:avLst/>
            </a:prstGeom>
          </p:spPr>
        </p:pic>
        <p:pic>
          <p:nvPicPr>
            <p:cNvPr id="51" name="object 51">
              <a:extLst>
                <a:ext uri="{FF2B5EF4-FFF2-40B4-BE49-F238E27FC236}">
                  <a16:creationId xmlns:a16="http://schemas.microsoft.com/office/drawing/2014/main" id="{00903B64-228F-2541-99CC-B969A9841613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473865" y="10276437"/>
              <a:ext cx="113609" cy="121566"/>
            </a:xfrm>
            <a:prstGeom prst="rect">
              <a:avLst/>
            </a:prstGeom>
          </p:spPr>
        </p:pic>
        <p:pic>
          <p:nvPicPr>
            <p:cNvPr id="52" name="object 52">
              <a:extLst>
                <a:ext uri="{FF2B5EF4-FFF2-40B4-BE49-F238E27FC236}">
                  <a16:creationId xmlns:a16="http://schemas.microsoft.com/office/drawing/2014/main" id="{0AC735B8-2CA9-6540-B120-4BF19B38FD20}"/>
                </a:ext>
              </a:extLst>
            </p:cNvPr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3606537" y="10276436"/>
              <a:ext cx="346845" cy="123566"/>
            </a:xfrm>
            <a:prstGeom prst="rect">
              <a:avLst/>
            </a:prstGeom>
          </p:spPr>
        </p:pic>
        <p:pic>
          <p:nvPicPr>
            <p:cNvPr id="53" name="object 53">
              <a:extLst>
                <a:ext uri="{FF2B5EF4-FFF2-40B4-BE49-F238E27FC236}">
                  <a16:creationId xmlns:a16="http://schemas.microsoft.com/office/drawing/2014/main" id="{625D447D-F619-504C-94BE-B3F2A8F31ADA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76430" y="10276437"/>
              <a:ext cx="100373" cy="123566"/>
            </a:xfrm>
            <a:prstGeom prst="rect">
              <a:avLst/>
            </a:prstGeom>
          </p:spPr>
        </p:pic>
        <p:pic>
          <p:nvPicPr>
            <p:cNvPr id="54" name="object 54">
              <a:extLst>
                <a:ext uri="{FF2B5EF4-FFF2-40B4-BE49-F238E27FC236}">
                  <a16:creationId xmlns:a16="http://schemas.microsoft.com/office/drawing/2014/main" id="{BD427351-A131-1A4D-99DA-96A80C7C55A0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107088" y="10276437"/>
              <a:ext cx="113609" cy="121566"/>
            </a:xfrm>
            <a:prstGeom prst="rect">
              <a:avLst/>
            </a:prstGeom>
          </p:spPr>
        </p:pic>
        <p:pic>
          <p:nvPicPr>
            <p:cNvPr id="55" name="object 55">
              <a:extLst>
                <a:ext uri="{FF2B5EF4-FFF2-40B4-BE49-F238E27FC236}">
                  <a16:creationId xmlns:a16="http://schemas.microsoft.com/office/drawing/2014/main" id="{8A7E2A8C-E7D6-4943-842B-8FD1B14B45F1}"/>
                </a:ext>
              </a:extLst>
            </p:cNvPr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239759" y="10276437"/>
              <a:ext cx="219446" cy="122293"/>
            </a:xfrm>
            <a:prstGeom prst="rect">
              <a:avLst/>
            </a:prstGeom>
          </p:spPr>
        </p:pic>
        <p:pic>
          <p:nvPicPr>
            <p:cNvPr id="56" name="object 56">
              <a:extLst>
                <a:ext uri="{FF2B5EF4-FFF2-40B4-BE49-F238E27FC236}">
                  <a16:creationId xmlns:a16="http://schemas.microsoft.com/office/drawing/2014/main" id="{145708DC-776F-DE41-9816-2CC3AFBA01B3}"/>
                </a:ext>
              </a:extLst>
            </p:cNvPr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489498" y="10278428"/>
              <a:ext cx="90049" cy="119577"/>
            </a:xfrm>
            <a:prstGeom prst="rect">
              <a:avLst/>
            </a:prstGeom>
          </p:spPr>
        </p:pic>
        <p:sp>
          <p:nvSpPr>
            <p:cNvPr id="57" name="object 57">
              <a:extLst>
                <a:ext uri="{FF2B5EF4-FFF2-40B4-BE49-F238E27FC236}">
                  <a16:creationId xmlns:a16="http://schemas.microsoft.com/office/drawing/2014/main" id="{FDA6E0F0-B7C6-F342-8E25-DB10C625A680}"/>
                </a:ext>
              </a:extLst>
            </p:cNvPr>
            <p:cNvSpPr/>
            <p:nvPr/>
          </p:nvSpPr>
          <p:spPr>
            <a:xfrm>
              <a:off x="4602581" y="10278636"/>
              <a:ext cx="99060" cy="119380"/>
            </a:xfrm>
            <a:custGeom>
              <a:avLst/>
              <a:gdLst/>
              <a:ahLst/>
              <a:cxnLst/>
              <a:rect l="l" t="t" r="r" b="b"/>
              <a:pathLst>
                <a:path w="99060" h="119379">
                  <a:moveTo>
                    <a:pt x="98552" y="0"/>
                  </a:moveTo>
                  <a:lnTo>
                    <a:pt x="79349" y="0"/>
                  </a:lnTo>
                  <a:lnTo>
                    <a:pt x="79349" y="46990"/>
                  </a:lnTo>
                  <a:lnTo>
                    <a:pt x="19202" y="46990"/>
                  </a:lnTo>
                  <a:lnTo>
                    <a:pt x="19202" y="0"/>
                  </a:lnTo>
                  <a:lnTo>
                    <a:pt x="0" y="0"/>
                  </a:lnTo>
                  <a:lnTo>
                    <a:pt x="0" y="46990"/>
                  </a:lnTo>
                  <a:lnTo>
                    <a:pt x="0" y="64770"/>
                  </a:lnTo>
                  <a:lnTo>
                    <a:pt x="0" y="119380"/>
                  </a:lnTo>
                  <a:lnTo>
                    <a:pt x="19202" y="119380"/>
                  </a:lnTo>
                  <a:lnTo>
                    <a:pt x="19202" y="64770"/>
                  </a:lnTo>
                  <a:lnTo>
                    <a:pt x="79349" y="64770"/>
                  </a:lnTo>
                  <a:lnTo>
                    <a:pt x="79349" y="119380"/>
                  </a:lnTo>
                  <a:lnTo>
                    <a:pt x="98552" y="119380"/>
                  </a:lnTo>
                  <a:lnTo>
                    <a:pt x="98552" y="64770"/>
                  </a:lnTo>
                  <a:lnTo>
                    <a:pt x="98552" y="46990"/>
                  </a:lnTo>
                  <a:lnTo>
                    <a:pt x="985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8" name="object 58">
              <a:extLst>
                <a:ext uri="{FF2B5EF4-FFF2-40B4-BE49-F238E27FC236}">
                  <a16:creationId xmlns:a16="http://schemas.microsoft.com/office/drawing/2014/main" id="{B64D7177-E23A-8840-BF60-439AC8DAA9C1}"/>
                </a:ext>
              </a:extLst>
            </p:cNvPr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4720386" y="10276437"/>
              <a:ext cx="214733" cy="121571"/>
            </a:xfrm>
            <a:prstGeom prst="rect">
              <a:avLst/>
            </a:prstGeom>
          </p:spPr>
        </p:pic>
        <p:pic>
          <p:nvPicPr>
            <p:cNvPr id="59" name="object 59">
              <a:extLst>
                <a:ext uri="{FF2B5EF4-FFF2-40B4-BE49-F238E27FC236}">
                  <a16:creationId xmlns:a16="http://schemas.microsoft.com/office/drawing/2014/main" id="{6C0845D8-D231-A949-90CD-1E6B97C5FF53}"/>
                </a:ext>
              </a:extLst>
            </p:cNvPr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3727050" y="10493911"/>
              <a:ext cx="114143" cy="123566"/>
            </a:xfrm>
            <a:prstGeom prst="rect">
              <a:avLst/>
            </a:prstGeom>
          </p:spPr>
        </p:pic>
        <p:pic>
          <p:nvPicPr>
            <p:cNvPr id="60" name="object 60">
              <a:extLst>
                <a:ext uri="{FF2B5EF4-FFF2-40B4-BE49-F238E27FC236}">
                  <a16:creationId xmlns:a16="http://schemas.microsoft.com/office/drawing/2014/main" id="{26C71039-EFCA-A148-910C-04D9B044A1E2}"/>
                </a:ext>
              </a:extLst>
            </p:cNvPr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3864238" y="10493917"/>
              <a:ext cx="227234" cy="123556"/>
            </a:xfrm>
            <a:prstGeom prst="rect">
              <a:avLst/>
            </a:prstGeom>
          </p:spPr>
        </p:pic>
        <p:sp>
          <p:nvSpPr>
            <p:cNvPr id="61" name="object 61">
              <a:extLst>
                <a:ext uri="{FF2B5EF4-FFF2-40B4-BE49-F238E27FC236}">
                  <a16:creationId xmlns:a16="http://schemas.microsoft.com/office/drawing/2014/main" id="{E5154C79-0F1F-334B-8FF9-E7E05D25E840}"/>
                </a:ext>
              </a:extLst>
            </p:cNvPr>
            <p:cNvSpPr/>
            <p:nvPr/>
          </p:nvSpPr>
          <p:spPr>
            <a:xfrm>
              <a:off x="3000159" y="8315851"/>
              <a:ext cx="1687195" cy="2301875"/>
            </a:xfrm>
            <a:custGeom>
              <a:avLst/>
              <a:gdLst/>
              <a:ahLst/>
              <a:cxnLst/>
              <a:rect l="l" t="t" r="r" b="b"/>
              <a:pathLst>
                <a:path w="1687195" h="2301875">
                  <a:moveTo>
                    <a:pt x="246011" y="261480"/>
                  </a:moveTo>
                  <a:lnTo>
                    <a:pt x="240525" y="227545"/>
                  </a:lnTo>
                  <a:lnTo>
                    <a:pt x="225717" y="199910"/>
                  </a:lnTo>
                  <a:lnTo>
                    <a:pt x="204012" y="178892"/>
                  </a:lnTo>
                  <a:lnTo>
                    <a:pt x="177863" y="164807"/>
                  </a:lnTo>
                  <a:lnTo>
                    <a:pt x="241173" y="70573"/>
                  </a:lnTo>
                  <a:lnTo>
                    <a:pt x="241173" y="48818"/>
                  </a:lnTo>
                  <a:lnTo>
                    <a:pt x="26098" y="48818"/>
                  </a:lnTo>
                  <a:lnTo>
                    <a:pt x="26098" y="123736"/>
                  </a:lnTo>
                  <a:lnTo>
                    <a:pt x="116967" y="123736"/>
                  </a:lnTo>
                  <a:lnTo>
                    <a:pt x="60413" y="207822"/>
                  </a:lnTo>
                  <a:lnTo>
                    <a:pt x="60413" y="229095"/>
                  </a:lnTo>
                  <a:lnTo>
                    <a:pt x="105854" y="229095"/>
                  </a:lnTo>
                  <a:lnTo>
                    <a:pt x="129959" y="231025"/>
                  </a:lnTo>
                  <a:lnTo>
                    <a:pt x="147167" y="237007"/>
                  </a:lnTo>
                  <a:lnTo>
                    <a:pt x="157505" y="247230"/>
                  </a:lnTo>
                  <a:lnTo>
                    <a:pt x="160947" y="261962"/>
                  </a:lnTo>
                  <a:lnTo>
                    <a:pt x="157619" y="277253"/>
                  </a:lnTo>
                  <a:lnTo>
                    <a:pt x="148501" y="288302"/>
                  </a:lnTo>
                  <a:lnTo>
                    <a:pt x="134848" y="294982"/>
                  </a:lnTo>
                  <a:lnTo>
                    <a:pt x="117932" y="297230"/>
                  </a:lnTo>
                  <a:lnTo>
                    <a:pt x="100469" y="294830"/>
                  </a:lnTo>
                  <a:lnTo>
                    <a:pt x="85191" y="287451"/>
                  </a:lnTo>
                  <a:lnTo>
                    <a:pt x="71170" y="274802"/>
                  </a:lnTo>
                  <a:lnTo>
                    <a:pt x="57518" y="256641"/>
                  </a:lnTo>
                  <a:lnTo>
                    <a:pt x="0" y="297230"/>
                  </a:lnTo>
                  <a:lnTo>
                    <a:pt x="19977" y="328536"/>
                  </a:lnTo>
                  <a:lnTo>
                    <a:pt x="47434" y="352640"/>
                  </a:lnTo>
                  <a:lnTo>
                    <a:pt x="81495" y="368122"/>
                  </a:lnTo>
                  <a:lnTo>
                    <a:pt x="121310" y="373595"/>
                  </a:lnTo>
                  <a:lnTo>
                    <a:pt x="170370" y="365188"/>
                  </a:lnTo>
                  <a:lnTo>
                    <a:pt x="209943" y="341820"/>
                  </a:lnTo>
                  <a:lnTo>
                    <a:pt x="236385" y="306311"/>
                  </a:lnTo>
                  <a:lnTo>
                    <a:pt x="246011" y="261480"/>
                  </a:lnTo>
                  <a:close/>
                </a:path>
                <a:path w="1687195" h="2301875">
                  <a:moveTo>
                    <a:pt x="525830" y="255663"/>
                  </a:moveTo>
                  <a:lnTo>
                    <a:pt x="517906" y="214109"/>
                  </a:lnTo>
                  <a:lnTo>
                    <a:pt x="496163" y="179311"/>
                  </a:lnTo>
                  <a:lnTo>
                    <a:pt x="465683" y="156171"/>
                  </a:lnTo>
                  <a:lnTo>
                    <a:pt x="443572" y="149136"/>
                  </a:lnTo>
                  <a:lnTo>
                    <a:pt x="443572" y="254711"/>
                  </a:lnTo>
                  <a:lnTo>
                    <a:pt x="443572" y="255663"/>
                  </a:lnTo>
                  <a:lnTo>
                    <a:pt x="440448" y="271957"/>
                  </a:lnTo>
                  <a:lnTo>
                    <a:pt x="431698" y="285280"/>
                  </a:lnTo>
                  <a:lnTo>
                    <a:pt x="418795" y="294068"/>
                  </a:lnTo>
                  <a:lnTo>
                    <a:pt x="403072" y="297243"/>
                  </a:lnTo>
                  <a:lnTo>
                    <a:pt x="387134" y="293992"/>
                  </a:lnTo>
                  <a:lnTo>
                    <a:pt x="374243" y="285089"/>
                  </a:lnTo>
                  <a:lnTo>
                    <a:pt x="365620" y="271754"/>
                  </a:lnTo>
                  <a:lnTo>
                    <a:pt x="362559" y="255663"/>
                  </a:lnTo>
                  <a:lnTo>
                    <a:pt x="362559" y="254711"/>
                  </a:lnTo>
                  <a:lnTo>
                    <a:pt x="365620" y="238772"/>
                  </a:lnTo>
                  <a:lnTo>
                    <a:pt x="374243" y="225767"/>
                  </a:lnTo>
                  <a:lnTo>
                    <a:pt x="387134" y="217195"/>
                  </a:lnTo>
                  <a:lnTo>
                    <a:pt x="403072" y="214109"/>
                  </a:lnTo>
                  <a:lnTo>
                    <a:pt x="418795" y="217131"/>
                  </a:lnTo>
                  <a:lnTo>
                    <a:pt x="431698" y="225590"/>
                  </a:lnTo>
                  <a:lnTo>
                    <a:pt x="440448" y="238569"/>
                  </a:lnTo>
                  <a:lnTo>
                    <a:pt x="443572" y="254711"/>
                  </a:lnTo>
                  <a:lnTo>
                    <a:pt x="443572" y="149136"/>
                  </a:lnTo>
                  <a:lnTo>
                    <a:pt x="430618" y="144995"/>
                  </a:lnTo>
                  <a:lnTo>
                    <a:pt x="501662" y="48818"/>
                  </a:lnTo>
                  <a:lnTo>
                    <a:pt x="403555" y="48818"/>
                  </a:lnTo>
                  <a:lnTo>
                    <a:pt x="323799" y="155613"/>
                  </a:lnTo>
                  <a:lnTo>
                    <a:pt x="291719" y="204990"/>
                  </a:lnTo>
                  <a:lnTo>
                    <a:pt x="280301" y="254711"/>
                  </a:lnTo>
                  <a:lnTo>
                    <a:pt x="290449" y="303047"/>
                  </a:lnTo>
                  <a:lnTo>
                    <a:pt x="317576" y="340614"/>
                  </a:lnTo>
                  <a:lnTo>
                    <a:pt x="356768" y="364947"/>
                  </a:lnTo>
                  <a:lnTo>
                    <a:pt x="403072" y="373595"/>
                  </a:lnTo>
                  <a:lnTo>
                    <a:pt x="449186" y="364947"/>
                  </a:lnTo>
                  <a:lnTo>
                    <a:pt x="488378" y="340741"/>
                  </a:lnTo>
                  <a:lnTo>
                    <a:pt x="515620" y="303453"/>
                  </a:lnTo>
                  <a:lnTo>
                    <a:pt x="516953" y="297243"/>
                  </a:lnTo>
                  <a:lnTo>
                    <a:pt x="525830" y="255663"/>
                  </a:lnTo>
                  <a:close/>
                </a:path>
                <a:path w="1687195" h="2301875">
                  <a:moveTo>
                    <a:pt x="829335" y="273075"/>
                  </a:moveTo>
                  <a:lnTo>
                    <a:pt x="814895" y="225640"/>
                  </a:lnTo>
                  <a:lnTo>
                    <a:pt x="776173" y="196710"/>
                  </a:lnTo>
                  <a:lnTo>
                    <a:pt x="784288" y="185674"/>
                  </a:lnTo>
                  <a:lnTo>
                    <a:pt x="789406" y="174955"/>
                  </a:lnTo>
                  <a:lnTo>
                    <a:pt x="790371" y="172961"/>
                  </a:lnTo>
                  <a:lnTo>
                    <a:pt x="794181" y="158711"/>
                  </a:lnTo>
                  <a:lnTo>
                    <a:pt x="795502" y="143052"/>
                  </a:lnTo>
                  <a:lnTo>
                    <a:pt x="790308" y="118884"/>
                  </a:lnTo>
                  <a:lnTo>
                    <a:pt x="787222" y="104470"/>
                  </a:lnTo>
                  <a:lnTo>
                    <a:pt x="764451" y="74726"/>
                  </a:lnTo>
                  <a:lnTo>
                    <a:pt x="748144" y="65608"/>
                  </a:lnTo>
                  <a:lnTo>
                    <a:pt x="748144" y="269684"/>
                  </a:lnTo>
                  <a:lnTo>
                    <a:pt x="745871" y="282016"/>
                  </a:lnTo>
                  <a:lnTo>
                    <a:pt x="739432" y="290779"/>
                  </a:lnTo>
                  <a:lnTo>
                    <a:pt x="729373" y="295986"/>
                  </a:lnTo>
                  <a:lnTo>
                    <a:pt x="716229" y="297726"/>
                  </a:lnTo>
                  <a:lnTo>
                    <a:pt x="652437" y="297726"/>
                  </a:lnTo>
                  <a:lnTo>
                    <a:pt x="652437" y="241655"/>
                  </a:lnTo>
                  <a:lnTo>
                    <a:pt x="716229" y="241655"/>
                  </a:lnTo>
                  <a:lnTo>
                    <a:pt x="729373" y="243382"/>
                  </a:lnTo>
                  <a:lnTo>
                    <a:pt x="739432" y="248602"/>
                  </a:lnTo>
                  <a:lnTo>
                    <a:pt x="745871" y="257352"/>
                  </a:lnTo>
                  <a:lnTo>
                    <a:pt x="748144" y="269684"/>
                  </a:lnTo>
                  <a:lnTo>
                    <a:pt x="748144" y="65608"/>
                  </a:lnTo>
                  <a:lnTo>
                    <a:pt x="730250" y="55587"/>
                  </a:lnTo>
                  <a:lnTo>
                    <a:pt x="714311" y="53060"/>
                  </a:lnTo>
                  <a:lnTo>
                    <a:pt x="714311" y="146926"/>
                  </a:lnTo>
                  <a:lnTo>
                    <a:pt x="712114" y="158445"/>
                  </a:lnTo>
                  <a:lnTo>
                    <a:pt x="705789" y="167284"/>
                  </a:lnTo>
                  <a:lnTo>
                    <a:pt x="695744" y="172961"/>
                  </a:lnTo>
                  <a:lnTo>
                    <a:pt x="682409" y="174955"/>
                  </a:lnTo>
                  <a:lnTo>
                    <a:pt x="652437" y="174955"/>
                  </a:lnTo>
                  <a:lnTo>
                    <a:pt x="652437" y="118884"/>
                  </a:lnTo>
                  <a:lnTo>
                    <a:pt x="682409" y="118884"/>
                  </a:lnTo>
                  <a:lnTo>
                    <a:pt x="695744" y="120891"/>
                  </a:lnTo>
                  <a:lnTo>
                    <a:pt x="705789" y="126568"/>
                  </a:lnTo>
                  <a:lnTo>
                    <a:pt x="712114" y="135407"/>
                  </a:lnTo>
                  <a:lnTo>
                    <a:pt x="714311" y="146926"/>
                  </a:lnTo>
                  <a:lnTo>
                    <a:pt x="714311" y="53060"/>
                  </a:lnTo>
                  <a:lnTo>
                    <a:pt x="687717" y="48818"/>
                  </a:lnTo>
                  <a:lnTo>
                    <a:pt x="572693" y="48818"/>
                  </a:lnTo>
                  <a:lnTo>
                    <a:pt x="572693" y="367804"/>
                  </a:lnTo>
                  <a:lnTo>
                    <a:pt x="721550" y="367804"/>
                  </a:lnTo>
                  <a:lnTo>
                    <a:pt x="764286" y="360883"/>
                  </a:lnTo>
                  <a:lnTo>
                    <a:pt x="798461" y="341464"/>
                  </a:lnTo>
                  <a:lnTo>
                    <a:pt x="821118" y="311518"/>
                  </a:lnTo>
                  <a:lnTo>
                    <a:pt x="824064" y="297726"/>
                  </a:lnTo>
                  <a:lnTo>
                    <a:pt x="829335" y="273075"/>
                  </a:lnTo>
                  <a:close/>
                </a:path>
                <a:path w="1687195" h="2301875">
                  <a:moveTo>
                    <a:pt x="1169568" y="0"/>
                  </a:moveTo>
                  <a:lnTo>
                    <a:pt x="1084021" y="0"/>
                  </a:lnTo>
                  <a:lnTo>
                    <a:pt x="842352" y="416140"/>
                  </a:lnTo>
                  <a:lnTo>
                    <a:pt x="927900" y="416140"/>
                  </a:lnTo>
                  <a:lnTo>
                    <a:pt x="1169568" y="0"/>
                  </a:lnTo>
                  <a:close/>
                </a:path>
                <a:path w="1687195" h="2301875">
                  <a:moveTo>
                    <a:pt x="1198613" y="2216658"/>
                  </a:moveTo>
                  <a:lnTo>
                    <a:pt x="1195679" y="2201773"/>
                  </a:lnTo>
                  <a:lnTo>
                    <a:pt x="1192339" y="2197087"/>
                  </a:lnTo>
                  <a:lnTo>
                    <a:pt x="1187411" y="2190204"/>
                  </a:lnTo>
                  <a:lnTo>
                    <a:pt x="1178864" y="2185212"/>
                  </a:lnTo>
                  <a:lnTo>
                    <a:pt x="1178864" y="2216848"/>
                  </a:lnTo>
                  <a:lnTo>
                    <a:pt x="1177480" y="2224709"/>
                  </a:lnTo>
                  <a:lnTo>
                    <a:pt x="1173416" y="2230907"/>
                  </a:lnTo>
                  <a:lnTo>
                    <a:pt x="1166774" y="2234958"/>
                  </a:lnTo>
                  <a:lnTo>
                    <a:pt x="1157655" y="2236406"/>
                  </a:lnTo>
                  <a:lnTo>
                    <a:pt x="1133563" y="2236406"/>
                  </a:lnTo>
                  <a:lnTo>
                    <a:pt x="1133563" y="2197087"/>
                  </a:lnTo>
                  <a:lnTo>
                    <a:pt x="1157655" y="2197087"/>
                  </a:lnTo>
                  <a:lnTo>
                    <a:pt x="1166774" y="2198547"/>
                  </a:lnTo>
                  <a:lnTo>
                    <a:pt x="1173416" y="2202611"/>
                  </a:lnTo>
                  <a:lnTo>
                    <a:pt x="1177480" y="2208860"/>
                  </a:lnTo>
                  <a:lnTo>
                    <a:pt x="1178864" y="2216848"/>
                  </a:lnTo>
                  <a:lnTo>
                    <a:pt x="1178864" y="2185212"/>
                  </a:lnTo>
                  <a:lnTo>
                    <a:pt x="1174610" y="2182723"/>
                  </a:lnTo>
                  <a:lnTo>
                    <a:pt x="1158024" y="2180069"/>
                  </a:lnTo>
                  <a:lnTo>
                    <a:pt x="1114361" y="2180069"/>
                  </a:lnTo>
                  <a:lnTo>
                    <a:pt x="1114361" y="2299639"/>
                  </a:lnTo>
                  <a:lnTo>
                    <a:pt x="1133563" y="2299639"/>
                  </a:lnTo>
                  <a:lnTo>
                    <a:pt x="1133563" y="2253437"/>
                  </a:lnTo>
                  <a:lnTo>
                    <a:pt x="1158024" y="2253437"/>
                  </a:lnTo>
                  <a:lnTo>
                    <a:pt x="1174610" y="2250732"/>
                  </a:lnTo>
                  <a:lnTo>
                    <a:pt x="1187411" y="2243137"/>
                  </a:lnTo>
                  <a:lnTo>
                    <a:pt x="1192199" y="2236406"/>
                  </a:lnTo>
                  <a:lnTo>
                    <a:pt x="1195679" y="2231504"/>
                  </a:lnTo>
                  <a:lnTo>
                    <a:pt x="1198613" y="2216658"/>
                  </a:lnTo>
                  <a:close/>
                </a:path>
                <a:path w="1687195" h="2301875">
                  <a:moveTo>
                    <a:pt x="1338326" y="2239848"/>
                  </a:moveTo>
                  <a:lnTo>
                    <a:pt x="1333373" y="2215438"/>
                  </a:lnTo>
                  <a:lnTo>
                    <a:pt x="1319872" y="2195842"/>
                  </a:lnTo>
                  <a:lnTo>
                    <a:pt x="1319542" y="2195626"/>
                  </a:lnTo>
                  <a:lnTo>
                    <a:pt x="1318577" y="2195004"/>
                  </a:lnTo>
                  <a:lnTo>
                    <a:pt x="1318577" y="2239657"/>
                  </a:lnTo>
                  <a:lnTo>
                    <a:pt x="1315300" y="2257450"/>
                  </a:lnTo>
                  <a:lnTo>
                    <a:pt x="1306283" y="2271509"/>
                  </a:lnTo>
                  <a:lnTo>
                    <a:pt x="1292669" y="2280742"/>
                  </a:lnTo>
                  <a:lnTo>
                    <a:pt x="1275638" y="2284057"/>
                  </a:lnTo>
                  <a:lnTo>
                    <a:pt x="1258455" y="2280742"/>
                  </a:lnTo>
                  <a:lnTo>
                    <a:pt x="1244854" y="2271509"/>
                  </a:lnTo>
                  <a:lnTo>
                    <a:pt x="1235913" y="2257450"/>
                  </a:lnTo>
                  <a:lnTo>
                    <a:pt x="1232700" y="2239657"/>
                  </a:lnTo>
                  <a:lnTo>
                    <a:pt x="1235913" y="2222081"/>
                  </a:lnTo>
                  <a:lnTo>
                    <a:pt x="1244854" y="2208136"/>
                  </a:lnTo>
                  <a:lnTo>
                    <a:pt x="1258455" y="2198941"/>
                  </a:lnTo>
                  <a:lnTo>
                    <a:pt x="1275638" y="2195626"/>
                  </a:lnTo>
                  <a:lnTo>
                    <a:pt x="1292669" y="2198967"/>
                  </a:lnTo>
                  <a:lnTo>
                    <a:pt x="1306283" y="2208199"/>
                  </a:lnTo>
                  <a:lnTo>
                    <a:pt x="1315300" y="2222157"/>
                  </a:lnTo>
                  <a:lnTo>
                    <a:pt x="1318577" y="2239657"/>
                  </a:lnTo>
                  <a:lnTo>
                    <a:pt x="1318577" y="2195004"/>
                  </a:lnTo>
                  <a:lnTo>
                    <a:pt x="1299883" y="2182812"/>
                  </a:lnTo>
                  <a:lnTo>
                    <a:pt x="1275461" y="2178075"/>
                  </a:lnTo>
                  <a:lnTo>
                    <a:pt x="1250988" y="2182812"/>
                  </a:lnTo>
                  <a:lnTo>
                    <a:pt x="1231061" y="2195842"/>
                  </a:lnTo>
                  <a:lnTo>
                    <a:pt x="1217676" y="2215438"/>
                  </a:lnTo>
                  <a:lnTo>
                    <a:pt x="1212773" y="2239848"/>
                  </a:lnTo>
                  <a:lnTo>
                    <a:pt x="1217650" y="2264257"/>
                  </a:lnTo>
                  <a:lnTo>
                    <a:pt x="1230998" y="2283853"/>
                  </a:lnTo>
                  <a:lnTo>
                    <a:pt x="1250911" y="2296896"/>
                  </a:lnTo>
                  <a:lnTo>
                    <a:pt x="1275461" y="2301633"/>
                  </a:lnTo>
                  <a:lnTo>
                    <a:pt x="1299883" y="2296922"/>
                  </a:lnTo>
                  <a:lnTo>
                    <a:pt x="1319657" y="2284057"/>
                  </a:lnTo>
                  <a:lnTo>
                    <a:pt x="1319872" y="2283917"/>
                  </a:lnTo>
                  <a:lnTo>
                    <a:pt x="1333373" y="2264321"/>
                  </a:lnTo>
                  <a:lnTo>
                    <a:pt x="1338326" y="2239848"/>
                  </a:lnTo>
                  <a:close/>
                </a:path>
                <a:path w="1687195" h="2301875">
                  <a:moveTo>
                    <a:pt x="1419898" y="48818"/>
                  </a:moveTo>
                  <a:lnTo>
                    <a:pt x="1188872" y="48818"/>
                  </a:lnTo>
                  <a:lnTo>
                    <a:pt x="1188872" y="123723"/>
                  </a:lnTo>
                  <a:lnTo>
                    <a:pt x="1309700" y="123723"/>
                  </a:lnTo>
                  <a:lnTo>
                    <a:pt x="1193698" y="367804"/>
                  </a:lnTo>
                  <a:lnTo>
                    <a:pt x="1284084" y="367804"/>
                  </a:lnTo>
                  <a:lnTo>
                    <a:pt x="1419898" y="70561"/>
                  </a:lnTo>
                  <a:lnTo>
                    <a:pt x="1419898" y="48818"/>
                  </a:lnTo>
                  <a:close/>
                </a:path>
                <a:path w="1687195" h="2301875">
                  <a:moveTo>
                    <a:pt x="1468272" y="2205609"/>
                  </a:moveTo>
                  <a:lnTo>
                    <a:pt x="1459141" y="2194268"/>
                  </a:lnTo>
                  <a:lnTo>
                    <a:pt x="1447253" y="2185581"/>
                  </a:lnTo>
                  <a:lnTo>
                    <a:pt x="1433068" y="2180031"/>
                  </a:lnTo>
                  <a:lnTo>
                    <a:pt x="1417002" y="2178062"/>
                  </a:lnTo>
                  <a:lnTo>
                    <a:pt x="1392428" y="2182799"/>
                  </a:lnTo>
                  <a:lnTo>
                    <a:pt x="1372450" y="2195842"/>
                  </a:lnTo>
                  <a:lnTo>
                    <a:pt x="1359027" y="2215451"/>
                  </a:lnTo>
                  <a:lnTo>
                    <a:pt x="1354124" y="2239861"/>
                  </a:lnTo>
                  <a:lnTo>
                    <a:pt x="1359027" y="2264333"/>
                  </a:lnTo>
                  <a:lnTo>
                    <a:pt x="1372450" y="2283917"/>
                  </a:lnTo>
                  <a:lnTo>
                    <a:pt x="1392428" y="2296922"/>
                  </a:lnTo>
                  <a:lnTo>
                    <a:pt x="1417002" y="2301633"/>
                  </a:lnTo>
                  <a:lnTo>
                    <a:pt x="1433093" y="2299678"/>
                  </a:lnTo>
                  <a:lnTo>
                    <a:pt x="1447317" y="2294115"/>
                  </a:lnTo>
                  <a:lnTo>
                    <a:pt x="1459217" y="2285428"/>
                  </a:lnTo>
                  <a:lnTo>
                    <a:pt x="1468272" y="2274100"/>
                  </a:lnTo>
                  <a:lnTo>
                    <a:pt x="1453781" y="2263406"/>
                  </a:lnTo>
                  <a:lnTo>
                    <a:pt x="1446784" y="2272055"/>
                  </a:lnTo>
                  <a:lnTo>
                    <a:pt x="1438338" y="2278545"/>
                  </a:lnTo>
                  <a:lnTo>
                    <a:pt x="1428457" y="2282634"/>
                  </a:lnTo>
                  <a:lnTo>
                    <a:pt x="1417180" y="2284057"/>
                  </a:lnTo>
                  <a:lnTo>
                    <a:pt x="1400048" y="2280742"/>
                  </a:lnTo>
                  <a:lnTo>
                    <a:pt x="1386382" y="2271534"/>
                  </a:lnTo>
                  <a:lnTo>
                    <a:pt x="1377327" y="2257539"/>
                  </a:lnTo>
                  <a:lnTo>
                    <a:pt x="1374051" y="2239861"/>
                  </a:lnTo>
                  <a:lnTo>
                    <a:pt x="1377327" y="2222157"/>
                  </a:lnTo>
                  <a:lnTo>
                    <a:pt x="1386382" y="2208161"/>
                  </a:lnTo>
                  <a:lnTo>
                    <a:pt x="1400048" y="2198954"/>
                  </a:lnTo>
                  <a:lnTo>
                    <a:pt x="1417180" y="2195639"/>
                  </a:lnTo>
                  <a:lnTo>
                    <a:pt x="1428457" y="2197049"/>
                  </a:lnTo>
                  <a:lnTo>
                    <a:pt x="1438338" y="2201138"/>
                  </a:lnTo>
                  <a:lnTo>
                    <a:pt x="1446784" y="2207641"/>
                  </a:lnTo>
                  <a:lnTo>
                    <a:pt x="1453781" y="2216289"/>
                  </a:lnTo>
                  <a:lnTo>
                    <a:pt x="1468272" y="2205609"/>
                  </a:lnTo>
                  <a:close/>
                </a:path>
                <a:path w="1687195" h="2301875">
                  <a:moveTo>
                    <a:pt x="1579003" y="2179485"/>
                  </a:moveTo>
                  <a:lnTo>
                    <a:pt x="1479181" y="2179485"/>
                  </a:lnTo>
                  <a:lnTo>
                    <a:pt x="1479181" y="2197265"/>
                  </a:lnTo>
                  <a:lnTo>
                    <a:pt x="1519389" y="2197265"/>
                  </a:lnTo>
                  <a:lnTo>
                    <a:pt x="1519389" y="2300135"/>
                  </a:lnTo>
                  <a:lnTo>
                    <a:pt x="1538605" y="2300135"/>
                  </a:lnTo>
                  <a:lnTo>
                    <a:pt x="1538605" y="2197265"/>
                  </a:lnTo>
                  <a:lnTo>
                    <a:pt x="1579003" y="2197265"/>
                  </a:lnTo>
                  <a:lnTo>
                    <a:pt x="1579003" y="2179485"/>
                  </a:lnTo>
                  <a:close/>
                </a:path>
                <a:path w="1687195" h="2301875">
                  <a:moveTo>
                    <a:pt x="1687017" y="2261946"/>
                  </a:moveTo>
                  <a:lnTo>
                    <a:pt x="1684020" y="2246731"/>
                  </a:lnTo>
                  <a:lnTo>
                    <a:pt x="1680159" y="2241296"/>
                  </a:lnTo>
                  <a:lnTo>
                    <a:pt x="1675536" y="2234819"/>
                  </a:lnTo>
                  <a:lnTo>
                    <a:pt x="1667268" y="2229955"/>
                  </a:lnTo>
                  <a:lnTo>
                    <a:pt x="1667268" y="2261946"/>
                  </a:lnTo>
                  <a:lnTo>
                    <a:pt x="1665820" y="2270226"/>
                  </a:lnTo>
                  <a:lnTo>
                    <a:pt x="1661579" y="2276754"/>
                  </a:lnTo>
                  <a:lnTo>
                    <a:pt x="1654657" y="2281059"/>
                  </a:lnTo>
                  <a:lnTo>
                    <a:pt x="1645170" y="2282596"/>
                  </a:lnTo>
                  <a:lnTo>
                    <a:pt x="1616176" y="2282596"/>
                  </a:lnTo>
                  <a:lnTo>
                    <a:pt x="1616176" y="2241296"/>
                  </a:lnTo>
                  <a:lnTo>
                    <a:pt x="1645170" y="2241296"/>
                  </a:lnTo>
                  <a:lnTo>
                    <a:pt x="1654657" y="2242845"/>
                  </a:lnTo>
                  <a:lnTo>
                    <a:pt x="1661579" y="2247138"/>
                  </a:lnTo>
                  <a:lnTo>
                    <a:pt x="1665820" y="2253678"/>
                  </a:lnTo>
                  <a:lnTo>
                    <a:pt x="1667268" y="2261946"/>
                  </a:lnTo>
                  <a:lnTo>
                    <a:pt x="1667268" y="2229955"/>
                  </a:lnTo>
                  <a:lnTo>
                    <a:pt x="1662328" y="2227046"/>
                  </a:lnTo>
                  <a:lnTo>
                    <a:pt x="1645170" y="2224265"/>
                  </a:lnTo>
                  <a:lnTo>
                    <a:pt x="1616176" y="2224265"/>
                  </a:lnTo>
                  <a:lnTo>
                    <a:pt x="1616176" y="2180056"/>
                  </a:lnTo>
                  <a:lnTo>
                    <a:pt x="1596974" y="2180056"/>
                  </a:lnTo>
                  <a:lnTo>
                    <a:pt x="1596974" y="2299639"/>
                  </a:lnTo>
                  <a:lnTo>
                    <a:pt x="1645170" y="2299639"/>
                  </a:lnTo>
                  <a:lnTo>
                    <a:pt x="1662328" y="2296884"/>
                  </a:lnTo>
                  <a:lnTo>
                    <a:pt x="1675536" y="2289149"/>
                  </a:lnTo>
                  <a:lnTo>
                    <a:pt x="1680210" y="2282596"/>
                  </a:lnTo>
                  <a:lnTo>
                    <a:pt x="1684020" y="2277249"/>
                  </a:lnTo>
                  <a:lnTo>
                    <a:pt x="1687017" y="226194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2" name="object 62">
              <a:extLst>
                <a:ext uri="{FF2B5EF4-FFF2-40B4-BE49-F238E27FC236}">
                  <a16:creationId xmlns:a16="http://schemas.microsoft.com/office/drawing/2014/main" id="{38C985BD-41EE-5D40-B7C9-2DBBB21D065B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93458" y="8581186"/>
              <a:ext cx="108750" cy="108258"/>
            </a:xfrm>
            <a:prstGeom prst="rect">
              <a:avLst/>
            </a:prstGeom>
          </p:spPr>
        </p:pic>
        <p:sp>
          <p:nvSpPr>
            <p:cNvPr id="63" name="object 63">
              <a:extLst>
                <a:ext uri="{FF2B5EF4-FFF2-40B4-BE49-F238E27FC236}">
                  <a16:creationId xmlns:a16="http://schemas.microsoft.com/office/drawing/2014/main" id="{0278FE2C-89CC-F24A-A147-C52BD4F10FF5}"/>
                </a:ext>
              </a:extLst>
            </p:cNvPr>
            <p:cNvSpPr/>
            <p:nvPr/>
          </p:nvSpPr>
          <p:spPr>
            <a:xfrm>
              <a:off x="3799344" y="8358866"/>
              <a:ext cx="1581785" cy="591185"/>
            </a:xfrm>
            <a:custGeom>
              <a:avLst/>
              <a:gdLst/>
              <a:ahLst/>
              <a:cxnLst/>
              <a:rect l="l" t="t" r="r" b="b"/>
              <a:pathLst>
                <a:path w="1581785" h="591184">
                  <a:moveTo>
                    <a:pt x="80822" y="573316"/>
                  </a:moveTo>
                  <a:lnTo>
                    <a:pt x="19215" y="573316"/>
                  </a:lnTo>
                  <a:lnTo>
                    <a:pt x="19215" y="535216"/>
                  </a:lnTo>
                  <a:lnTo>
                    <a:pt x="63969" y="535216"/>
                  </a:lnTo>
                  <a:lnTo>
                    <a:pt x="63969" y="518706"/>
                  </a:lnTo>
                  <a:lnTo>
                    <a:pt x="19215" y="518706"/>
                  </a:lnTo>
                  <a:lnTo>
                    <a:pt x="19215" y="488226"/>
                  </a:lnTo>
                  <a:lnTo>
                    <a:pt x="78638" y="488226"/>
                  </a:lnTo>
                  <a:lnTo>
                    <a:pt x="78638" y="470446"/>
                  </a:lnTo>
                  <a:lnTo>
                    <a:pt x="0" y="470446"/>
                  </a:lnTo>
                  <a:lnTo>
                    <a:pt x="0" y="488226"/>
                  </a:lnTo>
                  <a:lnTo>
                    <a:pt x="0" y="518706"/>
                  </a:lnTo>
                  <a:lnTo>
                    <a:pt x="0" y="535216"/>
                  </a:lnTo>
                  <a:lnTo>
                    <a:pt x="0" y="573316"/>
                  </a:lnTo>
                  <a:lnTo>
                    <a:pt x="0" y="591096"/>
                  </a:lnTo>
                  <a:lnTo>
                    <a:pt x="80822" y="591096"/>
                  </a:lnTo>
                  <a:lnTo>
                    <a:pt x="80822" y="573316"/>
                  </a:lnTo>
                  <a:close/>
                </a:path>
                <a:path w="1581785" h="591184">
                  <a:moveTo>
                    <a:pt x="981722" y="237312"/>
                  </a:moveTo>
                  <a:lnTo>
                    <a:pt x="978001" y="211899"/>
                  </a:lnTo>
                  <a:lnTo>
                    <a:pt x="969060" y="194297"/>
                  </a:lnTo>
                  <a:lnTo>
                    <a:pt x="967219" y="190665"/>
                  </a:lnTo>
                  <a:lnTo>
                    <a:pt x="949909" y="173418"/>
                  </a:lnTo>
                  <a:lnTo>
                    <a:pt x="926617" y="159969"/>
                  </a:lnTo>
                  <a:lnTo>
                    <a:pt x="943838" y="145796"/>
                  </a:lnTo>
                  <a:lnTo>
                    <a:pt x="956767" y="129159"/>
                  </a:lnTo>
                  <a:lnTo>
                    <a:pt x="958024" y="126149"/>
                  </a:lnTo>
                  <a:lnTo>
                    <a:pt x="964882" y="109816"/>
                  </a:lnTo>
                  <a:lnTo>
                    <a:pt x="967701" y="87477"/>
                  </a:lnTo>
                  <a:lnTo>
                    <a:pt x="962685" y="65239"/>
                  </a:lnTo>
                  <a:lnTo>
                    <a:pt x="959243" y="49949"/>
                  </a:lnTo>
                  <a:lnTo>
                    <a:pt x="935977" y="22529"/>
                  </a:lnTo>
                  <a:lnTo>
                    <a:pt x="901026" y="5715"/>
                  </a:lnTo>
                  <a:lnTo>
                    <a:pt x="899553" y="5524"/>
                  </a:lnTo>
                  <a:lnTo>
                    <a:pt x="899553" y="233921"/>
                  </a:lnTo>
                  <a:lnTo>
                    <a:pt x="897064" y="245821"/>
                  </a:lnTo>
                  <a:lnTo>
                    <a:pt x="889406" y="255485"/>
                  </a:lnTo>
                  <a:lnTo>
                    <a:pt x="876312" y="261988"/>
                  </a:lnTo>
                  <a:lnTo>
                    <a:pt x="857504" y="264375"/>
                  </a:lnTo>
                  <a:lnTo>
                    <a:pt x="838428" y="261988"/>
                  </a:lnTo>
                  <a:lnTo>
                    <a:pt x="825182" y="255485"/>
                  </a:lnTo>
                  <a:lnTo>
                    <a:pt x="817473" y="245821"/>
                  </a:lnTo>
                  <a:lnTo>
                    <a:pt x="814984" y="233921"/>
                  </a:lnTo>
                  <a:lnTo>
                    <a:pt x="817943" y="221145"/>
                  </a:lnTo>
                  <a:lnTo>
                    <a:pt x="826401" y="210667"/>
                  </a:lnTo>
                  <a:lnTo>
                    <a:pt x="839647" y="201917"/>
                  </a:lnTo>
                  <a:lnTo>
                    <a:pt x="857021" y="194297"/>
                  </a:lnTo>
                  <a:lnTo>
                    <a:pt x="874674" y="201917"/>
                  </a:lnTo>
                  <a:lnTo>
                    <a:pt x="888072" y="210667"/>
                  </a:lnTo>
                  <a:lnTo>
                    <a:pt x="896581" y="221145"/>
                  </a:lnTo>
                  <a:lnTo>
                    <a:pt x="899553" y="233921"/>
                  </a:lnTo>
                  <a:lnTo>
                    <a:pt x="899553" y="5524"/>
                  </a:lnTo>
                  <a:lnTo>
                    <a:pt x="891819" y="4508"/>
                  </a:lnTo>
                  <a:lnTo>
                    <a:pt x="891819" y="90855"/>
                  </a:lnTo>
                  <a:lnTo>
                    <a:pt x="889457" y="101409"/>
                  </a:lnTo>
                  <a:lnTo>
                    <a:pt x="882637" y="110312"/>
                  </a:lnTo>
                  <a:lnTo>
                    <a:pt x="871816" y="118325"/>
                  </a:lnTo>
                  <a:lnTo>
                    <a:pt x="857504" y="126149"/>
                  </a:lnTo>
                  <a:lnTo>
                    <a:pt x="843076" y="118325"/>
                  </a:lnTo>
                  <a:lnTo>
                    <a:pt x="832129" y="110375"/>
                  </a:lnTo>
                  <a:lnTo>
                    <a:pt x="825157" y="101612"/>
                  </a:lnTo>
                  <a:lnTo>
                    <a:pt x="822706" y="91351"/>
                  </a:lnTo>
                  <a:lnTo>
                    <a:pt x="825423" y="80543"/>
                  </a:lnTo>
                  <a:lnTo>
                    <a:pt x="832853" y="72313"/>
                  </a:lnTo>
                  <a:lnTo>
                    <a:pt x="843915" y="67081"/>
                  </a:lnTo>
                  <a:lnTo>
                    <a:pt x="857504" y="65239"/>
                  </a:lnTo>
                  <a:lnTo>
                    <a:pt x="870826" y="67081"/>
                  </a:lnTo>
                  <a:lnTo>
                    <a:pt x="881735" y="72250"/>
                  </a:lnTo>
                  <a:lnTo>
                    <a:pt x="889114" y="80327"/>
                  </a:lnTo>
                  <a:lnTo>
                    <a:pt x="891819" y="90855"/>
                  </a:lnTo>
                  <a:lnTo>
                    <a:pt x="891819" y="4508"/>
                  </a:lnTo>
                  <a:lnTo>
                    <a:pt x="813701" y="5715"/>
                  </a:lnTo>
                  <a:lnTo>
                    <a:pt x="778598" y="22529"/>
                  </a:lnTo>
                  <a:lnTo>
                    <a:pt x="746823" y="87477"/>
                  </a:lnTo>
                  <a:lnTo>
                    <a:pt x="749642" y="109816"/>
                  </a:lnTo>
                  <a:lnTo>
                    <a:pt x="757758" y="129159"/>
                  </a:lnTo>
                  <a:lnTo>
                    <a:pt x="770686" y="145796"/>
                  </a:lnTo>
                  <a:lnTo>
                    <a:pt x="787908" y="159969"/>
                  </a:lnTo>
                  <a:lnTo>
                    <a:pt x="764616" y="173418"/>
                  </a:lnTo>
                  <a:lnTo>
                    <a:pt x="747306" y="190665"/>
                  </a:lnTo>
                  <a:lnTo>
                    <a:pt x="736523" y="211899"/>
                  </a:lnTo>
                  <a:lnTo>
                    <a:pt x="732815" y="237312"/>
                  </a:lnTo>
                  <a:lnTo>
                    <a:pt x="742302" y="276758"/>
                  </a:lnTo>
                  <a:lnTo>
                    <a:pt x="768515" y="306057"/>
                  </a:lnTo>
                  <a:lnTo>
                    <a:pt x="808050" y="324294"/>
                  </a:lnTo>
                  <a:lnTo>
                    <a:pt x="857504" y="330581"/>
                  </a:lnTo>
                  <a:lnTo>
                    <a:pt x="906678" y="324294"/>
                  </a:lnTo>
                  <a:lnTo>
                    <a:pt x="946073" y="306057"/>
                  </a:lnTo>
                  <a:lnTo>
                    <a:pt x="972235" y="276758"/>
                  </a:lnTo>
                  <a:lnTo>
                    <a:pt x="975207" y="264375"/>
                  </a:lnTo>
                  <a:lnTo>
                    <a:pt x="981722" y="237312"/>
                  </a:lnTo>
                  <a:close/>
                </a:path>
                <a:path w="1581785" h="591184">
                  <a:moveTo>
                    <a:pt x="1318564" y="324789"/>
                  </a:moveTo>
                  <a:lnTo>
                    <a:pt x="1306703" y="298196"/>
                  </a:lnTo>
                  <a:lnTo>
                    <a:pt x="1276921" y="231508"/>
                  </a:lnTo>
                  <a:lnTo>
                    <a:pt x="1243914" y="157556"/>
                  </a:lnTo>
                  <a:lnTo>
                    <a:pt x="1188072" y="32486"/>
                  </a:lnTo>
                  <a:lnTo>
                    <a:pt x="1188072" y="231508"/>
                  </a:lnTo>
                  <a:lnTo>
                    <a:pt x="1132484" y="231508"/>
                  </a:lnTo>
                  <a:lnTo>
                    <a:pt x="1160513" y="157556"/>
                  </a:lnTo>
                  <a:lnTo>
                    <a:pt x="1188072" y="231508"/>
                  </a:lnTo>
                  <a:lnTo>
                    <a:pt x="1188072" y="32486"/>
                  </a:lnTo>
                  <a:lnTo>
                    <a:pt x="1173568" y="0"/>
                  </a:lnTo>
                  <a:lnTo>
                    <a:pt x="1146987" y="0"/>
                  </a:lnTo>
                  <a:lnTo>
                    <a:pt x="1002004" y="324789"/>
                  </a:lnTo>
                  <a:lnTo>
                    <a:pt x="1091412" y="324789"/>
                  </a:lnTo>
                  <a:lnTo>
                    <a:pt x="1103007" y="298196"/>
                  </a:lnTo>
                  <a:lnTo>
                    <a:pt x="1217549" y="298196"/>
                  </a:lnTo>
                  <a:lnTo>
                    <a:pt x="1229156" y="324789"/>
                  </a:lnTo>
                  <a:lnTo>
                    <a:pt x="1318564" y="324789"/>
                  </a:lnTo>
                  <a:close/>
                </a:path>
                <a:path w="1581785" h="591184">
                  <a:moveTo>
                    <a:pt x="1581480" y="5803"/>
                  </a:moveTo>
                  <a:lnTo>
                    <a:pt x="1498346" y="5803"/>
                  </a:lnTo>
                  <a:lnTo>
                    <a:pt x="1498346" y="148856"/>
                  </a:lnTo>
                  <a:lnTo>
                    <a:pt x="1486700" y="152463"/>
                  </a:lnTo>
                  <a:lnTo>
                    <a:pt x="1475143" y="155206"/>
                  </a:lnTo>
                  <a:lnTo>
                    <a:pt x="1463954" y="156946"/>
                  </a:lnTo>
                  <a:lnTo>
                    <a:pt x="1453400" y="157556"/>
                  </a:lnTo>
                  <a:lnTo>
                    <a:pt x="1429219" y="153543"/>
                  </a:lnTo>
                  <a:lnTo>
                    <a:pt x="1410436" y="141732"/>
                  </a:lnTo>
                  <a:lnTo>
                    <a:pt x="1398270" y="122491"/>
                  </a:lnTo>
                  <a:lnTo>
                    <a:pt x="1393939" y="96177"/>
                  </a:lnTo>
                  <a:lnTo>
                    <a:pt x="1393939" y="5803"/>
                  </a:lnTo>
                  <a:lnTo>
                    <a:pt x="1310817" y="5803"/>
                  </a:lnTo>
                  <a:lnTo>
                    <a:pt x="1310817" y="104394"/>
                  </a:lnTo>
                  <a:lnTo>
                    <a:pt x="1317637" y="149974"/>
                  </a:lnTo>
                  <a:lnTo>
                    <a:pt x="1336852" y="186105"/>
                  </a:lnTo>
                  <a:lnTo>
                    <a:pt x="1366570" y="212407"/>
                  </a:lnTo>
                  <a:lnTo>
                    <a:pt x="1404912" y="228473"/>
                  </a:lnTo>
                  <a:lnTo>
                    <a:pt x="1450009" y="233921"/>
                  </a:lnTo>
                  <a:lnTo>
                    <a:pt x="1463078" y="233489"/>
                  </a:lnTo>
                  <a:lnTo>
                    <a:pt x="1475447" y="232295"/>
                  </a:lnTo>
                  <a:lnTo>
                    <a:pt x="1487195" y="230454"/>
                  </a:lnTo>
                  <a:lnTo>
                    <a:pt x="1498346" y="228117"/>
                  </a:lnTo>
                  <a:lnTo>
                    <a:pt x="1498346" y="324789"/>
                  </a:lnTo>
                  <a:lnTo>
                    <a:pt x="1581480" y="324789"/>
                  </a:lnTo>
                  <a:lnTo>
                    <a:pt x="1581480" y="580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4" name="object 64">
              <a:extLst>
                <a:ext uri="{FF2B5EF4-FFF2-40B4-BE49-F238E27FC236}">
                  <a16:creationId xmlns:a16="http://schemas.microsoft.com/office/drawing/2014/main" id="{9A22ABFF-4FBA-6D4A-9C06-754FD9F53461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902471" y="8827887"/>
              <a:ext cx="113609" cy="121566"/>
            </a:xfrm>
            <a:prstGeom prst="rect">
              <a:avLst/>
            </a:prstGeom>
          </p:spPr>
        </p:pic>
        <p:sp>
          <p:nvSpPr>
            <p:cNvPr id="65" name="object 65">
              <a:extLst>
                <a:ext uri="{FF2B5EF4-FFF2-40B4-BE49-F238E27FC236}">
                  <a16:creationId xmlns:a16="http://schemas.microsoft.com/office/drawing/2014/main" id="{970DCC22-76F2-E64D-B012-3DC77A8A1B1D}"/>
                </a:ext>
              </a:extLst>
            </p:cNvPr>
            <p:cNvSpPr/>
            <p:nvPr/>
          </p:nvSpPr>
          <p:spPr>
            <a:xfrm>
              <a:off x="4046181" y="8827890"/>
              <a:ext cx="575945" cy="123825"/>
            </a:xfrm>
            <a:custGeom>
              <a:avLst/>
              <a:gdLst/>
              <a:ahLst/>
              <a:cxnLst/>
              <a:rect l="l" t="t" r="r" b="b"/>
              <a:pathLst>
                <a:path w="575945" h="123825">
                  <a:moveTo>
                    <a:pt x="19202" y="1993"/>
                  </a:moveTo>
                  <a:lnTo>
                    <a:pt x="0" y="1993"/>
                  </a:lnTo>
                  <a:lnTo>
                    <a:pt x="0" y="121577"/>
                  </a:lnTo>
                  <a:lnTo>
                    <a:pt x="19202" y="121577"/>
                  </a:lnTo>
                  <a:lnTo>
                    <a:pt x="19202" y="1993"/>
                  </a:lnTo>
                  <a:close/>
                </a:path>
                <a:path w="575945" h="123825">
                  <a:moveTo>
                    <a:pt x="98933" y="121577"/>
                  </a:moveTo>
                  <a:lnTo>
                    <a:pt x="43853" y="57975"/>
                  </a:lnTo>
                  <a:lnTo>
                    <a:pt x="93497" y="1993"/>
                  </a:lnTo>
                  <a:lnTo>
                    <a:pt x="69951" y="1993"/>
                  </a:lnTo>
                  <a:lnTo>
                    <a:pt x="19761" y="57975"/>
                  </a:lnTo>
                  <a:lnTo>
                    <a:pt x="75196" y="121577"/>
                  </a:lnTo>
                  <a:lnTo>
                    <a:pt x="98933" y="121577"/>
                  </a:lnTo>
                  <a:close/>
                </a:path>
                <a:path w="575945" h="123825">
                  <a:moveTo>
                    <a:pt x="227241" y="61785"/>
                  </a:moveTo>
                  <a:lnTo>
                    <a:pt x="222288" y="37376"/>
                  </a:lnTo>
                  <a:lnTo>
                    <a:pt x="208788" y="17780"/>
                  </a:lnTo>
                  <a:lnTo>
                    <a:pt x="208457" y="17564"/>
                  </a:lnTo>
                  <a:lnTo>
                    <a:pt x="207492" y="16941"/>
                  </a:lnTo>
                  <a:lnTo>
                    <a:pt x="207492" y="61595"/>
                  </a:lnTo>
                  <a:lnTo>
                    <a:pt x="204228" y="79387"/>
                  </a:lnTo>
                  <a:lnTo>
                    <a:pt x="195199" y="93446"/>
                  </a:lnTo>
                  <a:lnTo>
                    <a:pt x="181584" y="102679"/>
                  </a:lnTo>
                  <a:lnTo>
                    <a:pt x="164553" y="105994"/>
                  </a:lnTo>
                  <a:lnTo>
                    <a:pt x="147370" y="102679"/>
                  </a:lnTo>
                  <a:lnTo>
                    <a:pt x="133781" y="93446"/>
                  </a:lnTo>
                  <a:lnTo>
                    <a:pt x="124828" y="79387"/>
                  </a:lnTo>
                  <a:lnTo>
                    <a:pt x="121615" y="61595"/>
                  </a:lnTo>
                  <a:lnTo>
                    <a:pt x="124828" y="44018"/>
                  </a:lnTo>
                  <a:lnTo>
                    <a:pt x="133781" y="30073"/>
                  </a:lnTo>
                  <a:lnTo>
                    <a:pt x="147370" y="20878"/>
                  </a:lnTo>
                  <a:lnTo>
                    <a:pt x="164553" y="17564"/>
                  </a:lnTo>
                  <a:lnTo>
                    <a:pt x="181584" y="20904"/>
                  </a:lnTo>
                  <a:lnTo>
                    <a:pt x="195199" y="30137"/>
                  </a:lnTo>
                  <a:lnTo>
                    <a:pt x="204228" y="44094"/>
                  </a:lnTo>
                  <a:lnTo>
                    <a:pt x="207492" y="61595"/>
                  </a:lnTo>
                  <a:lnTo>
                    <a:pt x="207492" y="16941"/>
                  </a:lnTo>
                  <a:lnTo>
                    <a:pt x="188798" y="4737"/>
                  </a:lnTo>
                  <a:lnTo>
                    <a:pt x="164376" y="12"/>
                  </a:lnTo>
                  <a:lnTo>
                    <a:pt x="139903" y="4737"/>
                  </a:lnTo>
                  <a:lnTo>
                    <a:pt x="119976" y="17780"/>
                  </a:lnTo>
                  <a:lnTo>
                    <a:pt x="106591" y="37376"/>
                  </a:lnTo>
                  <a:lnTo>
                    <a:pt x="101688" y="61785"/>
                  </a:lnTo>
                  <a:lnTo>
                    <a:pt x="106565" y="86194"/>
                  </a:lnTo>
                  <a:lnTo>
                    <a:pt x="119913" y="105791"/>
                  </a:lnTo>
                  <a:lnTo>
                    <a:pt x="139827" y="118833"/>
                  </a:lnTo>
                  <a:lnTo>
                    <a:pt x="164376" y="123558"/>
                  </a:lnTo>
                  <a:lnTo>
                    <a:pt x="188798" y="118846"/>
                  </a:lnTo>
                  <a:lnTo>
                    <a:pt x="208572" y="105994"/>
                  </a:lnTo>
                  <a:lnTo>
                    <a:pt x="208788" y="105854"/>
                  </a:lnTo>
                  <a:lnTo>
                    <a:pt x="222288" y="86258"/>
                  </a:lnTo>
                  <a:lnTo>
                    <a:pt x="227241" y="61785"/>
                  </a:lnTo>
                  <a:close/>
                </a:path>
                <a:path w="575945" h="123825">
                  <a:moveTo>
                    <a:pt x="357187" y="27546"/>
                  </a:moveTo>
                  <a:lnTo>
                    <a:pt x="348056" y="16205"/>
                  </a:lnTo>
                  <a:lnTo>
                    <a:pt x="336169" y="7518"/>
                  </a:lnTo>
                  <a:lnTo>
                    <a:pt x="321983" y="1955"/>
                  </a:lnTo>
                  <a:lnTo>
                    <a:pt x="305917" y="0"/>
                  </a:lnTo>
                  <a:lnTo>
                    <a:pt x="281343" y="4737"/>
                  </a:lnTo>
                  <a:lnTo>
                    <a:pt x="261366" y="17780"/>
                  </a:lnTo>
                  <a:lnTo>
                    <a:pt x="247954" y="37376"/>
                  </a:lnTo>
                  <a:lnTo>
                    <a:pt x="243039" y="61785"/>
                  </a:lnTo>
                  <a:lnTo>
                    <a:pt x="247954" y="86271"/>
                  </a:lnTo>
                  <a:lnTo>
                    <a:pt x="261366" y="105854"/>
                  </a:lnTo>
                  <a:lnTo>
                    <a:pt x="281343" y="118859"/>
                  </a:lnTo>
                  <a:lnTo>
                    <a:pt x="305917" y="123571"/>
                  </a:lnTo>
                  <a:lnTo>
                    <a:pt x="322008" y="121615"/>
                  </a:lnTo>
                  <a:lnTo>
                    <a:pt x="336245" y="116052"/>
                  </a:lnTo>
                  <a:lnTo>
                    <a:pt x="348132" y="107365"/>
                  </a:lnTo>
                  <a:lnTo>
                    <a:pt x="357187" y="96024"/>
                  </a:lnTo>
                  <a:lnTo>
                    <a:pt x="342696" y="85344"/>
                  </a:lnTo>
                  <a:lnTo>
                    <a:pt x="335699" y="93992"/>
                  </a:lnTo>
                  <a:lnTo>
                    <a:pt x="327253" y="100482"/>
                  </a:lnTo>
                  <a:lnTo>
                    <a:pt x="317373" y="104571"/>
                  </a:lnTo>
                  <a:lnTo>
                    <a:pt x="306095" y="105994"/>
                  </a:lnTo>
                  <a:lnTo>
                    <a:pt x="288963" y="102679"/>
                  </a:lnTo>
                  <a:lnTo>
                    <a:pt x="275297" y="93472"/>
                  </a:lnTo>
                  <a:lnTo>
                    <a:pt x="266242" y="79476"/>
                  </a:lnTo>
                  <a:lnTo>
                    <a:pt x="262966" y="61785"/>
                  </a:lnTo>
                  <a:lnTo>
                    <a:pt x="266242" y="44094"/>
                  </a:lnTo>
                  <a:lnTo>
                    <a:pt x="275297" y="30099"/>
                  </a:lnTo>
                  <a:lnTo>
                    <a:pt x="288963" y="20891"/>
                  </a:lnTo>
                  <a:lnTo>
                    <a:pt x="306095" y="17576"/>
                  </a:lnTo>
                  <a:lnTo>
                    <a:pt x="317373" y="18986"/>
                  </a:lnTo>
                  <a:lnTo>
                    <a:pt x="327253" y="23075"/>
                  </a:lnTo>
                  <a:lnTo>
                    <a:pt x="335699" y="29578"/>
                  </a:lnTo>
                  <a:lnTo>
                    <a:pt x="342696" y="38227"/>
                  </a:lnTo>
                  <a:lnTo>
                    <a:pt x="357187" y="27546"/>
                  </a:lnTo>
                  <a:close/>
                </a:path>
                <a:path w="575945" h="123825">
                  <a:moveTo>
                    <a:pt x="467918" y="1422"/>
                  </a:moveTo>
                  <a:lnTo>
                    <a:pt x="368096" y="1422"/>
                  </a:lnTo>
                  <a:lnTo>
                    <a:pt x="368096" y="19202"/>
                  </a:lnTo>
                  <a:lnTo>
                    <a:pt x="408317" y="19202"/>
                  </a:lnTo>
                  <a:lnTo>
                    <a:pt x="408317" y="122072"/>
                  </a:lnTo>
                  <a:lnTo>
                    <a:pt x="427520" y="122072"/>
                  </a:lnTo>
                  <a:lnTo>
                    <a:pt x="427520" y="19202"/>
                  </a:lnTo>
                  <a:lnTo>
                    <a:pt x="467918" y="19202"/>
                  </a:lnTo>
                  <a:lnTo>
                    <a:pt x="467918" y="1422"/>
                  </a:lnTo>
                  <a:close/>
                </a:path>
                <a:path w="575945" h="123825">
                  <a:moveTo>
                    <a:pt x="575945" y="83896"/>
                  </a:moveTo>
                  <a:lnTo>
                    <a:pt x="572935" y="68681"/>
                  </a:lnTo>
                  <a:lnTo>
                    <a:pt x="569061" y="63233"/>
                  </a:lnTo>
                  <a:lnTo>
                    <a:pt x="564451" y="56756"/>
                  </a:lnTo>
                  <a:lnTo>
                    <a:pt x="556183" y="51892"/>
                  </a:lnTo>
                  <a:lnTo>
                    <a:pt x="556183" y="83896"/>
                  </a:lnTo>
                  <a:lnTo>
                    <a:pt x="554736" y="92163"/>
                  </a:lnTo>
                  <a:lnTo>
                    <a:pt x="550494" y="98691"/>
                  </a:lnTo>
                  <a:lnTo>
                    <a:pt x="543572" y="102984"/>
                  </a:lnTo>
                  <a:lnTo>
                    <a:pt x="534085" y="104533"/>
                  </a:lnTo>
                  <a:lnTo>
                    <a:pt x="505091" y="104533"/>
                  </a:lnTo>
                  <a:lnTo>
                    <a:pt x="505091" y="63233"/>
                  </a:lnTo>
                  <a:lnTo>
                    <a:pt x="534085" y="63233"/>
                  </a:lnTo>
                  <a:lnTo>
                    <a:pt x="543572" y="64782"/>
                  </a:lnTo>
                  <a:lnTo>
                    <a:pt x="550494" y="69075"/>
                  </a:lnTo>
                  <a:lnTo>
                    <a:pt x="554736" y="75615"/>
                  </a:lnTo>
                  <a:lnTo>
                    <a:pt x="556183" y="83896"/>
                  </a:lnTo>
                  <a:lnTo>
                    <a:pt x="556183" y="51892"/>
                  </a:lnTo>
                  <a:lnTo>
                    <a:pt x="551243" y="48983"/>
                  </a:lnTo>
                  <a:lnTo>
                    <a:pt x="534085" y="46202"/>
                  </a:lnTo>
                  <a:lnTo>
                    <a:pt x="505091" y="46202"/>
                  </a:lnTo>
                  <a:lnTo>
                    <a:pt x="505091" y="1993"/>
                  </a:lnTo>
                  <a:lnTo>
                    <a:pt x="485889" y="1993"/>
                  </a:lnTo>
                  <a:lnTo>
                    <a:pt x="485889" y="121577"/>
                  </a:lnTo>
                  <a:lnTo>
                    <a:pt x="534085" y="121577"/>
                  </a:lnTo>
                  <a:lnTo>
                    <a:pt x="551243" y="118821"/>
                  </a:lnTo>
                  <a:lnTo>
                    <a:pt x="564451" y="111086"/>
                  </a:lnTo>
                  <a:lnTo>
                    <a:pt x="569125" y="104533"/>
                  </a:lnTo>
                  <a:lnTo>
                    <a:pt x="572935" y="99187"/>
                  </a:lnTo>
                  <a:lnTo>
                    <a:pt x="575945" y="8389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6" name="object 66">
              <a:extLst>
                <a:ext uri="{FF2B5EF4-FFF2-40B4-BE49-F238E27FC236}">
                  <a16:creationId xmlns:a16="http://schemas.microsoft.com/office/drawing/2014/main" id="{5773D6C9-4998-5C4D-A996-206C3EF01810}"/>
                </a:ext>
              </a:extLst>
            </p:cNvPr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3569832" y="9093688"/>
              <a:ext cx="111975" cy="121566"/>
            </a:xfrm>
            <a:prstGeom prst="rect">
              <a:avLst/>
            </a:prstGeom>
          </p:spPr>
        </p:pic>
        <p:pic>
          <p:nvPicPr>
            <p:cNvPr id="67" name="object 67">
              <a:extLst>
                <a:ext uri="{FF2B5EF4-FFF2-40B4-BE49-F238E27FC236}">
                  <a16:creationId xmlns:a16="http://schemas.microsoft.com/office/drawing/2014/main" id="{29770AE5-EE58-2F42-A4A0-9A1A08EE9244}"/>
                </a:ext>
              </a:extLst>
            </p:cNvPr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3700861" y="9093687"/>
              <a:ext cx="343947" cy="123561"/>
            </a:xfrm>
            <a:prstGeom prst="rect">
              <a:avLst/>
            </a:prstGeom>
          </p:spPr>
        </p:pic>
        <p:pic>
          <p:nvPicPr>
            <p:cNvPr id="68" name="object 68">
              <a:extLst>
                <a:ext uri="{FF2B5EF4-FFF2-40B4-BE49-F238E27FC236}">
                  <a16:creationId xmlns:a16="http://schemas.microsoft.com/office/drawing/2014/main" id="{2F2E903D-8FB6-AA4A-A7F8-F6847D4CD848}"/>
                </a:ext>
              </a:extLst>
            </p:cNvPr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4065683" y="9095682"/>
              <a:ext cx="202771" cy="121566"/>
            </a:xfrm>
            <a:prstGeom prst="rect">
              <a:avLst/>
            </a:prstGeom>
          </p:spPr>
        </p:pic>
        <p:pic>
          <p:nvPicPr>
            <p:cNvPr id="69" name="object 69">
              <a:extLst>
                <a:ext uri="{FF2B5EF4-FFF2-40B4-BE49-F238E27FC236}">
                  <a16:creationId xmlns:a16="http://schemas.microsoft.com/office/drawing/2014/main" id="{000717BE-8431-EF42-92FF-17ADFE2F97DF}"/>
                </a:ext>
              </a:extLst>
            </p:cNvPr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4288420" y="9093691"/>
              <a:ext cx="344660" cy="123556"/>
            </a:xfrm>
            <a:prstGeom prst="rect">
              <a:avLst/>
            </a:prstGeom>
          </p:spPr>
        </p:pic>
        <p:pic>
          <p:nvPicPr>
            <p:cNvPr id="70" name="object 70">
              <a:extLst>
                <a:ext uri="{FF2B5EF4-FFF2-40B4-BE49-F238E27FC236}">
                  <a16:creationId xmlns:a16="http://schemas.microsoft.com/office/drawing/2014/main" id="{D3C99EFA-1EE2-F84E-ABB2-626DEF50D132}"/>
                </a:ext>
              </a:extLst>
            </p:cNvPr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4656132" y="9093688"/>
              <a:ext cx="192080" cy="121572"/>
            </a:xfrm>
            <a:prstGeom prst="rect">
              <a:avLst/>
            </a:prstGeom>
          </p:spPr>
        </p:pic>
        <p:sp>
          <p:nvSpPr>
            <p:cNvPr id="71" name="object 71">
              <a:extLst>
                <a:ext uri="{FF2B5EF4-FFF2-40B4-BE49-F238E27FC236}">
                  <a16:creationId xmlns:a16="http://schemas.microsoft.com/office/drawing/2014/main" id="{6E11436F-2D42-054D-B5EC-3CFE1AFBAFFF}"/>
                </a:ext>
              </a:extLst>
            </p:cNvPr>
            <p:cNvSpPr/>
            <p:nvPr/>
          </p:nvSpPr>
          <p:spPr>
            <a:xfrm>
              <a:off x="6020752" y="9811226"/>
              <a:ext cx="733425" cy="327025"/>
            </a:xfrm>
            <a:custGeom>
              <a:avLst/>
              <a:gdLst/>
              <a:ahLst/>
              <a:cxnLst/>
              <a:rect l="l" t="t" r="r" b="b"/>
              <a:pathLst>
                <a:path w="733425" h="327025">
                  <a:moveTo>
                    <a:pt x="282714" y="205473"/>
                  </a:moveTo>
                  <a:lnTo>
                    <a:pt x="244856" y="205473"/>
                  </a:lnTo>
                  <a:lnTo>
                    <a:pt x="244856" y="125844"/>
                  </a:lnTo>
                  <a:lnTo>
                    <a:pt x="160286" y="125844"/>
                  </a:lnTo>
                  <a:lnTo>
                    <a:pt x="160286" y="205473"/>
                  </a:lnTo>
                  <a:lnTo>
                    <a:pt x="104724" y="205473"/>
                  </a:lnTo>
                  <a:lnTo>
                    <a:pt x="183896" y="0"/>
                  </a:lnTo>
                  <a:lnTo>
                    <a:pt x="96862" y="0"/>
                  </a:lnTo>
                  <a:lnTo>
                    <a:pt x="0" y="254127"/>
                  </a:lnTo>
                  <a:lnTo>
                    <a:pt x="0" y="276250"/>
                  </a:lnTo>
                  <a:lnTo>
                    <a:pt x="160286" y="276250"/>
                  </a:lnTo>
                  <a:lnTo>
                    <a:pt x="160286" y="324421"/>
                  </a:lnTo>
                  <a:lnTo>
                    <a:pt x="244856" y="324421"/>
                  </a:lnTo>
                  <a:lnTo>
                    <a:pt x="244856" y="276250"/>
                  </a:lnTo>
                  <a:lnTo>
                    <a:pt x="282714" y="276250"/>
                  </a:lnTo>
                  <a:lnTo>
                    <a:pt x="282714" y="205473"/>
                  </a:lnTo>
                  <a:close/>
                </a:path>
                <a:path w="733425" h="327025">
                  <a:moveTo>
                    <a:pt x="732967" y="213677"/>
                  </a:moveTo>
                  <a:lnTo>
                    <a:pt x="723480" y="169659"/>
                  </a:lnTo>
                  <a:lnTo>
                    <a:pt x="698766" y="137375"/>
                  </a:lnTo>
                  <a:lnTo>
                    <a:pt x="664451" y="117513"/>
                  </a:lnTo>
                  <a:lnTo>
                    <a:pt x="626148" y="110731"/>
                  </a:lnTo>
                  <a:lnTo>
                    <a:pt x="618540" y="110985"/>
                  </a:lnTo>
                  <a:lnTo>
                    <a:pt x="610920" y="111696"/>
                  </a:lnTo>
                  <a:lnTo>
                    <a:pt x="603313" y="112776"/>
                  </a:lnTo>
                  <a:lnTo>
                    <a:pt x="595693" y="114109"/>
                  </a:lnTo>
                  <a:lnTo>
                    <a:pt x="595693" y="76898"/>
                  </a:lnTo>
                  <a:lnTo>
                    <a:pt x="714590" y="76898"/>
                  </a:lnTo>
                  <a:lnTo>
                    <a:pt x="714590" y="1993"/>
                  </a:lnTo>
                  <a:lnTo>
                    <a:pt x="516915" y="1993"/>
                  </a:lnTo>
                  <a:lnTo>
                    <a:pt x="516915" y="182270"/>
                  </a:lnTo>
                  <a:lnTo>
                    <a:pt x="592797" y="182270"/>
                  </a:lnTo>
                  <a:lnTo>
                    <a:pt x="616902" y="184137"/>
                  </a:lnTo>
                  <a:lnTo>
                    <a:pt x="634123" y="189941"/>
                  </a:lnTo>
                  <a:lnTo>
                    <a:pt x="644448" y="200012"/>
                  </a:lnTo>
                  <a:lnTo>
                    <a:pt x="647890" y="214655"/>
                  </a:lnTo>
                  <a:lnTo>
                    <a:pt x="644321" y="230225"/>
                  </a:lnTo>
                  <a:lnTo>
                    <a:pt x="634542" y="241414"/>
                  </a:lnTo>
                  <a:lnTo>
                    <a:pt x="619963" y="248158"/>
                  </a:lnTo>
                  <a:lnTo>
                    <a:pt x="601980" y="250418"/>
                  </a:lnTo>
                  <a:lnTo>
                    <a:pt x="583526" y="248005"/>
                  </a:lnTo>
                  <a:lnTo>
                    <a:pt x="567486" y="240626"/>
                  </a:lnTo>
                  <a:lnTo>
                    <a:pt x="552983" y="227990"/>
                  </a:lnTo>
                  <a:lnTo>
                    <a:pt x="539153" y="209816"/>
                  </a:lnTo>
                  <a:lnTo>
                    <a:pt x="481634" y="250418"/>
                  </a:lnTo>
                  <a:lnTo>
                    <a:pt x="501789" y="281711"/>
                  </a:lnTo>
                  <a:lnTo>
                    <a:pt x="529729" y="305816"/>
                  </a:lnTo>
                  <a:lnTo>
                    <a:pt x="564553" y="321297"/>
                  </a:lnTo>
                  <a:lnTo>
                    <a:pt x="605358" y="326771"/>
                  </a:lnTo>
                  <a:lnTo>
                    <a:pt x="655891" y="318350"/>
                  </a:lnTo>
                  <a:lnTo>
                    <a:pt x="696353" y="294881"/>
                  </a:lnTo>
                  <a:lnTo>
                    <a:pt x="723214" y="259080"/>
                  </a:lnTo>
                  <a:lnTo>
                    <a:pt x="732967" y="21367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2" name="object 7">
            <a:extLst>
              <a:ext uri="{FF2B5EF4-FFF2-40B4-BE49-F238E27FC236}">
                <a16:creationId xmlns:a16="http://schemas.microsoft.com/office/drawing/2014/main" id="{D60DEE7C-BA2C-D04A-9A02-BC84A53153BD}"/>
              </a:ext>
            </a:extLst>
          </p:cNvPr>
          <p:cNvSpPr txBox="1"/>
          <p:nvPr/>
        </p:nvSpPr>
        <p:spPr>
          <a:xfrm>
            <a:off x="843870" y="1385129"/>
            <a:ext cx="2902376" cy="292388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20"/>
              </a:spcBef>
              <a:tabLst>
                <a:tab pos="475615" algn="l"/>
                <a:tab pos="918210" algn="l"/>
                <a:tab pos="1330325" algn="l"/>
                <a:tab pos="1776095" algn="l"/>
                <a:tab pos="2192655" algn="l"/>
                <a:tab pos="2612390" algn="l"/>
                <a:tab pos="3094990" algn="l"/>
                <a:tab pos="3558540" algn="l"/>
                <a:tab pos="4001135" algn="l"/>
                <a:tab pos="4490720" algn="l"/>
                <a:tab pos="4973955" algn="l"/>
                <a:tab pos="5419725" algn="l"/>
                <a:tab pos="5836285" algn="l"/>
              </a:tabLst>
            </a:pPr>
            <a:r>
              <a:rPr spc="300" dirty="0">
                <a:solidFill>
                  <a:srgbClr val="FFFFFF"/>
                </a:solidFill>
                <a:latin typeface="Cera PRO" pitchFamily="2" charset="0"/>
                <a:cs typeface="Cera PRO"/>
              </a:rPr>
              <a:t>ЭЛЕКТРОСАМОКАТ</a:t>
            </a:r>
            <a:endParaRPr spc="300" dirty="0">
              <a:latin typeface="Cera PRO" pitchFamily="2" charset="0"/>
              <a:cs typeface="Cera PRO"/>
            </a:endParaRPr>
          </a:p>
        </p:txBody>
      </p:sp>
      <p:sp>
        <p:nvSpPr>
          <p:cNvPr id="73" name="object 8">
            <a:extLst>
              <a:ext uri="{FF2B5EF4-FFF2-40B4-BE49-F238E27FC236}">
                <a16:creationId xmlns:a16="http://schemas.microsoft.com/office/drawing/2014/main" id="{00AC6E1E-0069-3D4A-890A-E899AD1A791F}"/>
              </a:ext>
            </a:extLst>
          </p:cNvPr>
          <p:cNvSpPr txBox="1"/>
          <p:nvPr/>
        </p:nvSpPr>
        <p:spPr>
          <a:xfrm>
            <a:off x="871254" y="1803805"/>
            <a:ext cx="2835233" cy="4738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59485" marR="5080" indent="-947419" algn="ctr">
              <a:lnSpc>
                <a:spcPct val="100000"/>
              </a:lnSpc>
              <a:spcBef>
                <a:spcPts val="95"/>
              </a:spcBef>
              <a:tabLst>
                <a:tab pos="1129030" algn="l"/>
                <a:tab pos="1887855" algn="l"/>
                <a:tab pos="1976755" algn="l"/>
                <a:tab pos="3019425" algn="l"/>
                <a:tab pos="3075940" algn="l"/>
                <a:tab pos="4106545" algn="l"/>
              </a:tabLst>
            </a:pPr>
            <a:r>
              <a:rPr sz="3000" b="1" spc="-5" dirty="0">
                <a:solidFill>
                  <a:srgbClr val="FFFFFF"/>
                </a:solidFill>
                <a:latin typeface="Cera PRO"/>
                <a:cs typeface="Cera PRO"/>
              </a:rPr>
              <a:t>HIMBA</a:t>
            </a:r>
            <a:r>
              <a:rPr lang="en-US" sz="3000" b="1" spc="-5" dirty="0">
                <a:solidFill>
                  <a:srgbClr val="FFFFFF"/>
                </a:solidFill>
                <a:latin typeface="Cera PRO"/>
                <a:cs typeface="Cera PRO"/>
              </a:rPr>
              <a:t> </a:t>
            </a:r>
            <a:r>
              <a:rPr sz="3000" b="1" spc="-5" dirty="0">
                <a:solidFill>
                  <a:srgbClr val="BA2025"/>
                </a:solidFill>
                <a:latin typeface="Cera PRO"/>
                <a:cs typeface="Cera PRO"/>
              </a:rPr>
              <a:t>PRO</a:t>
            </a:r>
            <a:endParaRPr sz="3000" dirty="0">
              <a:latin typeface="Cera PRO"/>
              <a:cs typeface="Cera PRO"/>
            </a:endParaRP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937BD975-D8D2-B94F-B830-5A3FE454A300}"/>
              </a:ext>
            </a:extLst>
          </p:cNvPr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1083661" y="694963"/>
            <a:ext cx="2379203" cy="381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810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1072DCD-9C7D-F34F-BCBE-16888459CB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43"/>
            <a:ext cx="9144000" cy="513981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2C39886-3B86-A34B-AF03-46BE280E04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116" y="269874"/>
            <a:ext cx="1477038" cy="237139"/>
          </a:xfrm>
          <a:prstGeom prst="rect">
            <a:avLst/>
          </a:prstGeom>
        </p:spPr>
      </p:pic>
      <p:sp>
        <p:nvSpPr>
          <p:cNvPr id="72" name="object 8">
            <a:extLst>
              <a:ext uri="{FF2B5EF4-FFF2-40B4-BE49-F238E27FC236}">
                <a16:creationId xmlns:a16="http://schemas.microsoft.com/office/drawing/2014/main" id="{818D3504-8450-5048-8E70-44C814D90953}"/>
              </a:ext>
            </a:extLst>
          </p:cNvPr>
          <p:cNvSpPr txBox="1"/>
          <p:nvPr/>
        </p:nvSpPr>
        <p:spPr>
          <a:xfrm>
            <a:off x="7627368" y="248609"/>
            <a:ext cx="1224529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59485" marR="5080" indent="-947419" algn="ctr">
              <a:lnSpc>
                <a:spcPct val="100000"/>
              </a:lnSpc>
              <a:spcBef>
                <a:spcPts val="95"/>
              </a:spcBef>
              <a:tabLst>
                <a:tab pos="1129030" algn="l"/>
                <a:tab pos="1887855" algn="l"/>
                <a:tab pos="1976755" algn="l"/>
                <a:tab pos="3019425" algn="l"/>
                <a:tab pos="3075940" algn="l"/>
                <a:tab pos="4106545" algn="l"/>
              </a:tabLst>
            </a:pPr>
            <a:r>
              <a:rPr sz="1600" b="1" spc="-5" dirty="0">
                <a:solidFill>
                  <a:schemeClr val="bg2">
                    <a:lumMod val="10000"/>
                  </a:schemeClr>
                </a:solidFill>
                <a:latin typeface="Cera PRO"/>
                <a:cs typeface="Cera PRO"/>
              </a:rPr>
              <a:t>HIMBA</a:t>
            </a:r>
            <a:r>
              <a:rPr lang="en-US" sz="1600" b="1" spc="-5" dirty="0">
                <a:solidFill>
                  <a:srgbClr val="FFFFFF"/>
                </a:solidFill>
                <a:latin typeface="Cera PRO"/>
                <a:cs typeface="Cera PRO"/>
              </a:rPr>
              <a:t> </a:t>
            </a:r>
            <a:r>
              <a:rPr sz="1600" b="1" spc="-5" dirty="0">
                <a:solidFill>
                  <a:srgbClr val="BA2025"/>
                </a:solidFill>
                <a:latin typeface="Cera PRO"/>
                <a:cs typeface="Cera PRO"/>
              </a:rPr>
              <a:t>PRO</a:t>
            </a:r>
            <a:endParaRPr sz="1600" dirty="0">
              <a:latin typeface="Cera PRO"/>
              <a:cs typeface="Cera PRO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2BEFFA6-1EFF-564B-8FAA-24363C736645}"/>
              </a:ext>
            </a:extLst>
          </p:cNvPr>
          <p:cNvSpPr txBox="1"/>
          <p:nvPr/>
        </p:nvSpPr>
        <p:spPr>
          <a:xfrm>
            <a:off x="398116" y="1423107"/>
            <a:ext cx="426957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spc="5" dirty="0">
                <a:latin typeface="Cera PRO Medium" pitchFamily="2" charset="0"/>
              </a:rPr>
              <a:t>Новый</a:t>
            </a:r>
            <a:r>
              <a:rPr lang="ru-RU" sz="2400" spc="-85" dirty="0">
                <a:latin typeface="Cera PRO Medium" pitchFamily="2" charset="0"/>
              </a:rPr>
              <a:t> </a:t>
            </a:r>
            <a:r>
              <a:rPr lang="ru-RU" sz="2400" spc="10" dirty="0">
                <a:latin typeface="Cera PRO Medium" pitchFamily="2" charset="0"/>
              </a:rPr>
              <a:t>облик </a:t>
            </a:r>
            <a:r>
              <a:rPr lang="ru-RU" sz="2400" spc="-2060" dirty="0">
                <a:latin typeface="Cera PRO Medium" pitchFamily="2" charset="0"/>
              </a:rPr>
              <a:t> </a:t>
            </a:r>
            <a:r>
              <a:rPr lang="ru-RU" sz="2400" dirty="0">
                <a:latin typeface="Cera PRO Medium" pitchFamily="2" charset="0"/>
              </a:rPr>
              <a:t>классики</a:t>
            </a:r>
          </a:p>
          <a:p>
            <a:endParaRPr lang="en-US" sz="1400" dirty="0">
              <a:latin typeface="Cera PRO" pitchFamily="2" charset="0"/>
            </a:endParaRPr>
          </a:p>
          <a:p>
            <a:r>
              <a:rPr lang="ru-RU" sz="1200" dirty="0">
                <a:latin typeface="Cera PRO Light" pitchFamily="2" charset="0"/>
              </a:rPr>
              <a:t>Обновленная версия легендарной модели </a:t>
            </a:r>
            <a:r>
              <a:rPr lang="en-GB" sz="1200" dirty="0" err="1">
                <a:latin typeface="Cera PRO Light" pitchFamily="2" charset="0"/>
              </a:rPr>
              <a:t>Himba</a:t>
            </a:r>
            <a:r>
              <a:rPr lang="en-GB" sz="1200" dirty="0">
                <a:latin typeface="Cera PRO Light" pitchFamily="2" charset="0"/>
              </a:rPr>
              <a:t> </a:t>
            </a:r>
            <a:r>
              <a:rPr lang="ru-RU" sz="1200" dirty="0">
                <a:latin typeface="Cera PRO Light" pitchFamily="2" charset="0"/>
              </a:rPr>
              <a:t>получила новую интеллектуальную батарею емкостью </a:t>
            </a:r>
            <a:r>
              <a:rPr lang="ru-RU" sz="1200" b="1" dirty="0">
                <a:latin typeface="Cera PRO Light" pitchFamily="2" charset="0"/>
              </a:rPr>
              <a:t>281 </a:t>
            </a:r>
            <a:r>
              <a:rPr lang="ru-RU" sz="1200" b="1" dirty="0" err="1">
                <a:latin typeface="Cera PRO Light" pitchFamily="2" charset="0"/>
              </a:rPr>
              <a:t>Вт</a:t>
            </a:r>
            <a:r>
              <a:rPr lang="ru-RU" sz="1200" b="1" dirty="0" err="1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ru-RU" sz="1200" b="1" dirty="0" err="1">
                <a:latin typeface="Cera PRO Light" pitchFamily="2" charset="0"/>
              </a:rPr>
              <a:t>ч</a:t>
            </a:r>
            <a:r>
              <a:rPr lang="ru-RU" sz="1200" dirty="0">
                <a:latin typeface="Cera PRO Light" pitchFamily="2" charset="0"/>
              </a:rPr>
              <a:t> и мощный </a:t>
            </a:r>
            <a:r>
              <a:rPr lang="ru-RU" sz="1200" b="1" dirty="0">
                <a:latin typeface="Cera PRO Light" pitchFamily="2" charset="0"/>
              </a:rPr>
              <a:t>350-ваттный </a:t>
            </a:r>
            <a:r>
              <a:rPr lang="ru-RU" sz="1200" dirty="0">
                <a:latin typeface="Cera PRO Light" pitchFamily="2" charset="0"/>
              </a:rPr>
              <a:t>мотор, способный за секунды разогнать электросамокат до максимальных </a:t>
            </a:r>
            <a:r>
              <a:rPr lang="ru-RU" sz="1200" b="1" dirty="0">
                <a:latin typeface="Cera PRO Light" pitchFamily="2" charset="0"/>
              </a:rPr>
              <a:t>25 км/ч</a:t>
            </a:r>
            <a:r>
              <a:rPr lang="ru-RU" sz="1200" dirty="0">
                <a:latin typeface="Cera PRO Light" pitchFamily="2" charset="0"/>
              </a:rPr>
              <a:t>.</a:t>
            </a:r>
            <a:endParaRPr lang="en-US" sz="1200" dirty="0">
              <a:latin typeface="Cera PRO Light" pitchFamily="2" charset="0"/>
            </a:endParaRPr>
          </a:p>
          <a:p>
            <a:endParaRPr lang="en-US" sz="1200" dirty="0">
              <a:latin typeface="Cera PRO Light" pitchFamily="2" charset="0"/>
            </a:endParaRPr>
          </a:p>
          <a:p>
            <a:r>
              <a:rPr lang="ru-RU" sz="1200" dirty="0">
                <a:latin typeface="Cera PRO Light" pitchFamily="2" charset="0"/>
              </a:rPr>
              <a:t>Яркая светодиодная фара и габаритные огни сделают тебя более заметным в ночное время, а двухконтурная тормозная система со стальным тормозным диском обеспечит уверенное торможение.</a:t>
            </a:r>
          </a:p>
          <a:p>
            <a:endParaRPr lang="en-RU" sz="1400" dirty="0">
              <a:latin typeface="Cera PR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605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DDEA39E-B478-5A43-B514-8EB629AE5C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43"/>
            <a:ext cx="9144000" cy="513981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642B9FF-5573-D347-8B8C-6F5801C5F008}"/>
              </a:ext>
            </a:extLst>
          </p:cNvPr>
          <p:cNvSpPr txBox="1"/>
          <p:nvPr/>
        </p:nvSpPr>
        <p:spPr>
          <a:xfrm>
            <a:off x="398115" y="1423107"/>
            <a:ext cx="32169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spc="5" dirty="0">
                <a:latin typeface="Cera PRO Medium" pitchFamily="2" charset="0"/>
              </a:rPr>
              <a:t>Мягкие надувные колеса</a:t>
            </a:r>
            <a:endParaRPr lang="ru-RU" sz="2400" dirty="0">
              <a:latin typeface="Cera PRO Medium" pitchFamily="2" charset="0"/>
            </a:endParaRPr>
          </a:p>
          <a:p>
            <a:endParaRPr lang="en-US" sz="1400" dirty="0">
              <a:latin typeface="Cera PRO" pitchFamily="2" charset="0"/>
            </a:endParaRPr>
          </a:p>
          <a:p>
            <a:r>
              <a:rPr lang="ru-RU" sz="1200" dirty="0">
                <a:latin typeface="Cera PRO Light" pitchFamily="2" charset="0"/>
              </a:rPr>
              <a:t>На модели </a:t>
            </a:r>
            <a:r>
              <a:rPr lang="en-US" sz="1200" dirty="0">
                <a:latin typeface="Cera PRO Light" pitchFamily="2" charset="0"/>
              </a:rPr>
              <a:t>Tribe Himba Pro</a:t>
            </a:r>
            <a:r>
              <a:rPr lang="ru-RU" sz="1200" dirty="0">
                <a:latin typeface="Cera PRO Light" pitchFamily="2" charset="0"/>
              </a:rPr>
              <a:t> установлены классические для городского электросамоката 8,5-дюймовые надувные колеса, обеспечивающие надежное сцепление и комфорт, неважно где ты катаешься — по городскому асфальту или по твердому грунту.</a:t>
            </a:r>
          </a:p>
          <a:p>
            <a:endParaRPr lang="en-RU" sz="1400" dirty="0">
              <a:latin typeface="Cera PRO" pitchFamily="2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41D9AD0-F013-4148-A6DD-13969C0F86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116" y="269874"/>
            <a:ext cx="1477038" cy="237139"/>
          </a:xfrm>
          <a:prstGeom prst="rect">
            <a:avLst/>
          </a:prstGeom>
        </p:spPr>
      </p:pic>
      <p:sp>
        <p:nvSpPr>
          <p:cNvPr id="16" name="object 8">
            <a:extLst>
              <a:ext uri="{FF2B5EF4-FFF2-40B4-BE49-F238E27FC236}">
                <a16:creationId xmlns:a16="http://schemas.microsoft.com/office/drawing/2014/main" id="{8B7E7123-E310-754A-A34B-BB3F02CA8879}"/>
              </a:ext>
            </a:extLst>
          </p:cNvPr>
          <p:cNvSpPr txBox="1"/>
          <p:nvPr/>
        </p:nvSpPr>
        <p:spPr>
          <a:xfrm>
            <a:off x="7627368" y="248609"/>
            <a:ext cx="1224529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59485" marR="5080" indent="-947419" algn="ctr">
              <a:lnSpc>
                <a:spcPct val="100000"/>
              </a:lnSpc>
              <a:spcBef>
                <a:spcPts val="95"/>
              </a:spcBef>
              <a:tabLst>
                <a:tab pos="1129030" algn="l"/>
                <a:tab pos="1887855" algn="l"/>
                <a:tab pos="1976755" algn="l"/>
                <a:tab pos="3019425" algn="l"/>
                <a:tab pos="3075940" algn="l"/>
                <a:tab pos="4106545" algn="l"/>
              </a:tabLst>
            </a:pPr>
            <a:r>
              <a:rPr sz="1600" b="1" spc="-5" dirty="0">
                <a:solidFill>
                  <a:schemeClr val="bg2">
                    <a:lumMod val="10000"/>
                  </a:schemeClr>
                </a:solidFill>
                <a:latin typeface="Cera PRO"/>
                <a:cs typeface="Cera PRO"/>
              </a:rPr>
              <a:t>HIMBA</a:t>
            </a:r>
            <a:r>
              <a:rPr lang="en-US" sz="1600" b="1" spc="-5" dirty="0">
                <a:solidFill>
                  <a:srgbClr val="FFFFFF"/>
                </a:solidFill>
                <a:latin typeface="Cera PRO"/>
                <a:cs typeface="Cera PRO"/>
              </a:rPr>
              <a:t> </a:t>
            </a:r>
            <a:r>
              <a:rPr sz="1600" b="1" spc="-5" dirty="0">
                <a:solidFill>
                  <a:srgbClr val="BA2025"/>
                </a:solidFill>
                <a:latin typeface="Cera PRO"/>
                <a:cs typeface="Cera PRO"/>
              </a:rPr>
              <a:t>PRO</a:t>
            </a:r>
            <a:endParaRPr sz="1600" dirty="0">
              <a:latin typeface="Cera PRO"/>
              <a:cs typeface="Cera PRO"/>
            </a:endParaRPr>
          </a:p>
        </p:txBody>
      </p:sp>
    </p:spTree>
    <p:extLst>
      <p:ext uri="{BB962C8B-B14F-4D97-AF65-F5344CB8AC3E}">
        <p14:creationId xmlns:p14="http://schemas.microsoft.com/office/powerpoint/2010/main" val="2470495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FB5F75A-1040-614D-89BA-C3360CFE6A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43"/>
            <a:ext cx="9144000" cy="51398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E53A436-010E-1643-BA58-119BF9316A2D}"/>
              </a:ext>
            </a:extLst>
          </p:cNvPr>
          <p:cNvSpPr txBox="1"/>
          <p:nvPr/>
        </p:nvSpPr>
        <p:spPr>
          <a:xfrm>
            <a:off x="5348178" y="1423107"/>
            <a:ext cx="350372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spc="5" dirty="0">
                <a:latin typeface="Cera PRO Medium" pitchFamily="2" charset="0"/>
              </a:rPr>
              <a:t>Мощный мотор</a:t>
            </a:r>
            <a:endParaRPr lang="ru-RU" sz="2400" dirty="0">
              <a:latin typeface="Cera PRO Medium" pitchFamily="2" charset="0"/>
            </a:endParaRPr>
          </a:p>
          <a:p>
            <a:endParaRPr lang="en-US" sz="1400" dirty="0">
              <a:latin typeface="Cera PRO" pitchFamily="2" charset="0"/>
            </a:endParaRPr>
          </a:p>
          <a:p>
            <a:r>
              <a:rPr lang="ru-RU" sz="1200" dirty="0">
                <a:latin typeface="Cera PRO Light" pitchFamily="2" charset="0"/>
              </a:rPr>
              <a:t>Мощность мотора в модели </a:t>
            </a:r>
            <a:r>
              <a:rPr lang="en-US" sz="1200" dirty="0">
                <a:latin typeface="Cera PRO Light" pitchFamily="2" charset="0"/>
              </a:rPr>
              <a:t>Tribe Himba Pro </a:t>
            </a:r>
            <a:r>
              <a:rPr lang="ru-RU" sz="1200" dirty="0">
                <a:latin typeface="Cera PRO Light" pitchFamily="2" charset="0"/>
              </a:rPr>
              <a:t>увеличилась до 350 Вт, что позволяет с легкостью разгонять электросамокат до максимальной скорости в 25 км/ч.</a:t>
            </a:r>
            <a:endParaRPr lang="en-RU" sz="1400" dirty="0">
              <a:latin typeface="Cera PRO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4E329D-D468-C84F-9AC2-1A396FEDC6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116" y="269874"/>
            <a:ext cx="1477038" cy="237139"/>
          </a:xfrm>
          <a:prstGeom prst="rect">
            <a:avLst/>
          </a:prstGeom>
        </p:spPr>
      </p:pic>
      <p:sp>
        <p:nvSpPr>
          <p:cNvPr id="8" name="object 8">
            <a:extLst>
              <a:ext uri="{FF2B5EF4-FFF2-40B4-BE49-F238E27FC236}">
                <a16:creationId xmlns:a16="http://schemas.microsoft.com/office/drawing/2014/main" id="{ECDE424E-C6C1-C844-A70F-04C82B58D1A4}"/>
              </a:ext>
            </a:extLst>
          </p:cNvPr>
          <p:cNvSpPr txBox="1"/>
          <p:nvPr/>
        </p:nvSpPr>
        <p:spPr>
          <a:xfrm>
            <a:off x="7627368" y="248609"/>
            <a:ext cx="1224529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59485" marR="5080" indent="-947419" algn="ctr">
              <a:lnSpc>
                <a:spcPct val="100000"/>
              </a:lnSpc>
              <a:spcBef>
                <a:spcPts val="95"/>
              </a:spcBef>
              <a:tabLst>
                <a:tab pos="1129030" algn="l"/>
                <a:tab pos="1887855" algn="l"/>
                <a:tab pos="1976755" algn="l"/>
                <a:tab pos="3019425" algn="l"/>
                <a:tab pos="3075940" algn="l"/>
                <a:tab pos="4106545" algn="l"/>
              </a:tabLst>
            </a:pPr>
            <a:r>
              <a:rPr sz="1600" b="1" spc="-5" dirty="0">
                <a:solidFill>
                  <a:schemeClr val="bg2">
                    <a:lumMod val="10000"/>
                  </a:schemeClr>
                </a:solidFill>
                <a:latin typeface="Cera PRO"/>
                <a:cs typeface="Cera PRO"/>
              </a:rPr>
              <a:t>HIMBA</a:t>
            </a:r>
            <a:r>
              <a:rPr lang="en-US" sz="1600" b="1" spc="-5" dirty="0">
                <a:solidFill>
                  <a:srgbClr val="FFFFFF"/>
                </a:solidFill>
                <a:latin typeface="Cera PRO"/>
                <a:cs typeface="Cera PRO"/>
              </a:rPr>
              <a:t> </a:t>
            </a:r>
            <a:r>
              <a:rPr sz="1600" b="1" spc="-5" dirty="0">
                <a:solidFill>
                  <a:srgbClr val="BA2025"/>
                </a:solidFill>
                <a:latin typeface="Cera PRO"/>
                <a:cs typeface="Cera PRO"/>
              </a:rPr>
              <a:t>PRO</a:t>
            </a:r>
            <a:endParaRPr sz="1600" dirty="0">
              <a:latin typeface="Cera PRO"/>
              <a:cs typeface="Cera PRO"/>
            </a:endParaRPr>
          </a:p>
        </p:txBody>
      </p:sp>
    </p:spTree>
    <p:extLst>
      <p:ext uri="{BB962C8B-B14F-4D97-AF65-F5344CB8AC3E}">
        <p14:creationId xmlns:p14="http://schemas.microsoft.com/office/powerpoint/2010/main" val="2453742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822B8AB-170A-F041-BB3F-2C8021A818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43"/>
            <a:ext cx="9144000" cy="513981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E3502EA-DED9-5741-8D2A-647C053E49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116" y="269874"/>
            <a:ext cx="1477038" cy="237139"/>
          </a:xfrm>
          <a:prstGeom prst="rect">
            <a:avLst/>
          </a:prstGeom>
        </p:spPr>
      </p:pic>
      <p:sp>
        <p:nvSpPr>
          <p:cNvPr id="5" name="object 8">
            <a:extLst>
              <a:ext uri="{FF2B5EF4-FFF2-40B4-BE49-F238E27FC236}">
                <a16:creationId xmlns:a16="http://schemas.microsoft.com/office/drawing/2014/main" id="{21142262-529B-434F-B285-6107B908EF82}"/>
              </a:ext>
            </a:extLst>
          </p:cNvPr>
          <p:cNvSpPr txBox="1"/>
          <p:nvPr/>
        </p:nvSpPr>
        <p:spPr>
          <a:xfrm>
            <a:off x="7627368" y="248609"/>
            <a:ext cx="1224529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59485" marR="5080" indent="-947419" algn="ctr">
              <a:lnSpc>
                <a:spcPct val="100000"/>
              </a:lnSpc>
              <a:spcBef>
                <a:spcPts val="95"/>
              </a:spcBef>
              <a:tabLst>
                <a:tab pos="1129030" algn="l"/>
                <a:tab pos="1887855" algn="l"/>
                <a:tab pos="1976755" algn="l"/>
                <a:tab pos="3019425" algn="l"/>
                <a:tab pos="3075940" algn="l"/>
                <a:tab pos="4106545" algn="l"/>
              </a:tabLst>
            </a:pPr>
            <a:r>
              <a:rPr sz="1600" b="1" spc="-5" dirty="0">
                <a:solidFill>
                  <a:schemeClr val="bg2">
                    <a:lumMod val="10000"/>
                  </a:schemeClr>
                </a:solidFill>
                <a:latin typeface="Cera PRO"/>
                <a:cs typeface="Cera PRO"/>
              </a:rPr>
              <a:t>HIMBA</a:t>
            </a:r>
            <a:r>
              <a:rPr lang="en-US" sz="1600" b="1" spc="-5" dirty="0">
                <a:solidFill>
                  <a:srgbClr val="FFFFFF"/>
                </a:solidFill>
                <a:latin typeface="Cera PRO"/>
                <a:cs typeface="Cera PRO"/>
              </a:rPr>
              <a:t> </a:t>
            </a:r>
            <a:r>
              <a:rPr sz="1600" b="1" spc="-5" dirty="0">
                <a:solidFill>
                  <a:srgbClr val="BA2025"/>
                </a:solidFill>
                <a:latin typeface="Cera PRO"/>
                <a:cs typeface="Cera PRO"/>
              </a:rPr>
              <a:t>PRO</a:t>
            </a:r>
            <a:endParaRPr sz="1600" dirty="0">
              <a:latin typeface="Cera PRO"/>
              <a:cs typeface="Cera PRO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39419A-5E68-F04C-BD54-23BC6707DCF1}"/>
              </a:ext>
            </a:extLst>
          </p:cNvPr>
          <p:cNvSpPr txBox="1"/>
          <p:nvPr/>
        </p:nvSpPr>
        <p:spPr>
          <a:xfrm>
            <a:off x="5348177" y="753779"/>
            <a:ext cx="350372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spc="5" dirty="0">
                <a:latin typeface="Cera PRO Medium" pitchFamily="2" charset="0"/>
              </a:rPr>
              <a:t>Один рычаг – два тормоза</a:t>
            </a:r>
            <a:endParaRPr lang="ru-RU" sz="2400" dirty="0">
              <a:latin typeface="Cera PRO Medium" pitchFamily="2" charset="0"/>
            </a:endParaRPr>
          </a:p>
          <a:p>
            <a:endParaRPr lang="en-US" sz="1400" dirty="0">
              <a:latin typeface="Cera PRO" pitchFamily="2" charset="0"/>
            </a:endParaRPr>
          </a:p>
          <a:p>
            <a:r>
              <a:rPr lang="ru-RU" sz="1200" dirty="0">
                <a:latin typeface="Cera PRO Light" pitchFamily="2" charset="0"/>
              </a:rPr>
              <a:t>Электросамокат </a:t>
            </a:r>
            <a:r>
              <a:rPr lang="en-US" sz="1200" dirty="0">
                <a:latin typeface="Cera PRO Light" pitchFamily="2" charset="0"/>
              </a:rPr>
              <a:t>Tribe Himba Pro </a:t>
            </a:r>
            <a:r>
              <a:rPr lang="ru-RU" sz="1200" dirty="0">
                <a:latin typeface="Cera PRO Light" pitchFamily="2" charset="0"/>
              </a:rPr>
              <a:t>оснащен двухконтурной тормозной системой. </a:t>
            </a:r>
            <a:br>
              <a:rPr lang="ru-RU" sz="1200" dirty="0">
                <a:latin typeface="Cera PRO Light" pitchFamily="2" charset="0"/>
              </a:rPr>
            </a:br>
            <a:r>
              <a:rPr lang="ru-RU" sz="1200" dirty="0">
                <a:latin typeface="Cera PRO Light" pitchFamily="2" charset="0"/>
              </a:rPr>
              <a:t>При легком нажатии на рычаг включается электрический тормоз. Его хватает для маневрирования в обычном режиме. </a:t>
            </a:r>
            <a:br>
              <a:rPr lang="ru-RU" sz="1200" dirty="0">
                <a:latin typeface="Cera PRO Light" pitchFamily="2" charset="0"/>
              </a:rPr>
            </a:br>
            <a:r>
              <a:rPr lang="ru-RU" sz="1200" dirty="0">
                <a:latin typeface="Cera PRO Light" pitchFamily="2" charset="0"/>
              </a:rPr>
              <a:t>При более сильном нажатии на рычаг </a:t>
            </a:r>
            <a:br>
              <a:rPr lang="ru-RU" sz="1200" dirty="0">
                <a:latin typeface="Cera PRO Light" pitchFamily="2" charset="0"/>
              </a:rPr>
            </a:br>
            <a:r>
              <a:rPr lang="ru-RU" sz="1200" dirty="0">
                <a:latin typeface="Cera PRO Light" pitchFamily="2" charset="0"/>
              </a:rPr>
              <a:t>в дополнении к электрическому подключается мощный задний дисковый тормоз.</a:t>
            </a:r>
            <a:endParaRPr lang="en-RU" sz="1400" dirty="0">
              <a:latin typeface="Cera PR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054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586C6FB-F2AE-D14E-A7CC-3948CDD106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43"/>
            <a:ext cx="9144000" cy="513981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E3502EA-DED9-5741-8D2A-647C053E49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116" y="269874"/>
            <a:ext cx="1477038" cy="237139"/>
          </a:xfrm>
          <a:prstGeom prst="rect">
            <a:avLst/>
          </a:prstGeom>
        </p:spPr>
      </p:pic>
      <p:sp>
        <p:nvSpPr>
          <p:cNvPr id="5" name="object 8">
            <a:extLst>
              <a:ext uri="{FF2B5EF4-FFF2-40B4-BE49-F238E27FC236}">
                <a16:creationId xmlns:a16="http://schemas.microsoft.com/office/drawing/2014/main" id="{21142262-529B-434F-B285-6107B908EF82}"/>
              </a:ext>
            </a:extLst>
          </p:cNvPr>
          <p:cNvSpPr txBox="1"/>
          <p:nvPr/>
        </p:nvSpPr>
        <p:spPr>
          <a:xfrm>
            <a:off x="7627368" y="248609"/>
            <a:ext cx="1224529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59485" marR="5080" indent="-947419" algn="ctr">
              <a:lnSpc>
                <a:spcPct val="100000"/>
              </a:lnSpc>
              <a:spcBef>
                <a:spcPts val="95"/>
              </a:spcBef>
              <a:tabLst>
                <a:tab pos="1129030" algn="l"/>
                <a:tab pos="1887855" algn="l"/>
                <a:tab pos="1976755" algn="l"/>
                <a:tab pos="3019425" algn="l"/>
                <a:tab pos="3075940" algn="l"/>
                <a:tab pos="4106545" algn="l"/>
              </a:tabLst>
            </a:pPr>
            <a:r>
              <a:rPr sz="1600" b="1" spc="-5" dirty="0">
                <a:solidFill>
                  <a:schemeClr val="bg2">
                    <a:lumMod val="10000"/>
                  </a:schemeClr>
                </a:solidFill>
                <a:latin typeface="Cera PRO"/>
                <a:cs typeface="Cera PRO"/>
              </a:rPr>
              <a:t>HIMBA</a:t>
            </a:r>
            <a:r>
              <a:rPr lang="en-US" sz="1600" b="1" spc="-5" dirty="0">
                <a:solidFill>
                  <a:srgbClr val="FFFFFF"/>
                </a:solidFill>
                <a:latin typeface="Cera PRO"/>
                <a:cs typeface="Cera PRO"/>
              </a:rPr>
              <a:t> </a:t>
            </a:r>
            <a:r>
              <a:rPr sz="1600" b="1" spc="-5" dirty="0">
                <a:solidFill>
                  <a:srgbClr val="BA2025"/>
                </a:solidFill>
                <a:latin typeface="Cera PRO"/>
                <a:cs typeface="Cera PRO"/>
              </a:rPr>
              <a:t>PRO</a:t>
            </a:r>
            <a:endParaRPr sz="1600" dirty="0">
              <a:latin typeface="Cera PRO"/>
              <a:cs typeface="Cera PRO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C33255-C385-DE44-917A-B6673086100D}"/>
              </a:ext>
            </a:extLst>
          </p:cNvPr>
          <p:cNvSpPr txBox="1"/>
          <p:nvPr/>
        </p:nvSpPr>
        <p:spPr>
          <a:xfrm>
            <a:off x="5348178" y="1423107"/>
            <a:ext cx="350372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spc="5" dirty="0">
                <a:latin typeface="Cera PRO Medium" pitchFamily="2" charset="0"/>
              </a:rPr>
              <a:t>Надежный дисковый тормоз</a:t>
            </a:r>
            <a:endParaRPr lang="ru-RU" sz="2400" dirty="0">
              <a:latin typeface="Cera PRO Medium" pitchFamily="2" charset="0"/>
            </a:endParaRPr>
          </a:p>
          <a:p>
            <a:endParaRPr lang="en-US" sz="1400" dirty="0">
              <a:latin typeface="Cera PRO" pitchFamily="2" charset="0"/>
            </a:endParaRPr>
          </a:p>
          <a:p>
            <a:r>
              <a:rPr lang="ru-RU" sz="1200" dirty="0">
                <a:latin typeface="Cera PRO Light" pitchFamily="2" charset="0"/>
              </a:rPr>
              <a:t>В экстренной ситуации мощный дисковый тормоз со 140-мм ротором позволяет останавливаться максимально быстро. Тормозной механизм с механическим приводом максимально надежен и неприхотлив к эксплуатации.</a:t>
            </a:r>
            <a:endParaRPr lang="en-RU" sz="1400" dirty="0">
              <a:latin typeface="Cera PR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744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27D2DF7-1C65-4B4D-9487-7028292F8C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43"/>
            <a:ext cx="9144000" cy="513981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E3502EA-DED9-5741-8D2A-647C053E49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116" y="269874"/>
            <a:ext cx="1477038" cy="237139"/>
          </a:xfrm>
          <a:prstGeom prst="rect">
            <a:avLst/>
          </a:prstGeom>
        </p:spPr>
      </p:pic>
      <p:sp>
        <p:nvSpPr>
          <p:cNvPr id="5" name="object 8">
            <a:extLst>
              <a:ext uri="{FF2B5EF4-FFF2-40B4-BE49-F238E27FC236}">
                <a16:creationId xmlns:a16="http://schemas.microsoft.com/office/drawing/2014/main" id="{21142262-529B-434F-B285-6107B908EF82}"/>
              </a:ext>
            </a:extLst>
          </p:cNvPr>
          <p:cNvSpPr txBox="1"/>
          <p:nvPr/>
        </p:nvSpPr>
        <p:spPr>
          <a:xfrm>
            <a:off x="7627368" y="248609"/>
            <a:ext cx="1224529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59485" marR="5080" indent="-947419" algn="ctr">
              <a:lnSpc>
                <a:spcPct val="100000"/>
              </a:lnSpc>
              <a:spcBef>
                <a:spcPts val="95"/>
              </a:spcBef>
              <a:tabLst>
                <a:tab pos="1129030" algn="l"/>
                <a:tab pos="1887855" algn="l"/>
                <a:tab pos="1976755" algn="l"/>
                <a:tab pos="3019425" algn="l"/>
                <a:tab pos="3075940" algn="l"/>
                <a:tab pos="4106545" algn="l"/>
              </a:tabLst>
            </a:pPr>
            <a:r>
              <a:rPr sz="1600" b="1" spc="-5" dirty="0">
                <a:solidFill>
                  <a:schemeClr val="bg2">
                    <a:lumMod val="10000"/>
                  </a:schemeClr>
                </a:solidFill>
                <a:latin typeface="Cera PRO"/>
                <a:cs typeface="Cera PRO"/>
              </a:rPr>
              <a:t>HIMBA</a:t>
            </a:r>
            <a:r>
              <a:rPr lang="en-US" sz="1600" b="1" spc="-5" dirty="0">
                <a:solidFill>
                  <a:srgbClr val="FFFFFF"/>
                </a:solidFill>
                <a:latin typeface="Cera PRO"/>
                <a:cs typeface="Cera PRO"/>
              </a:rPr>
              <a:t> </a:t>
            </a:r>
            <a:r>
              <a:rPr sz="1600" b="1" spc="-5" dirty="0">
                <a:solidFill>
                  <a:srgbClr val="BA2025"/>
                </a:solidFill>
                <a:latin typeface="Cera PRO"/>
                <a:cs typeface="Cera PRO"/>
              </a:rPr>
              <a:t>PRO</a:t>
            </a:r>
            <a:endParaRPr sz="1600" dirty="0">
              <a:latin typeface="Cera PRO"/>
              <a:cs typeface="Cera PRO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427A34-60D9-0C48-B6A7-25EE95658E40}"/>
              </a:ext>
            </a:extLst>
          </p:cNvPr>
          <p:cNvSpPr txBox="1"/>
          <p:nvPr/>
        </p:nvSpPr>
        <p:spPr>
          <a:xfrm>
            <a:off x="5348178" y="1423107"/>
            <a:ext cx="350372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spc="5" dirty="0">
                <a:latin typeface="Cera PRO Medium" pitchFamily="2" charset="0"/>
              </a:rPr>
              <a:t>Габаритный огонь и стоп-сигнал</a:t>
            </a:r>
            <a:endParaRPr lang="ru-RU" sz="2400" dirty="0">
              <a:latin typeface="Cera PRO Medium" pitchFamily="2" charset="0"/>
            </a:endParaRPr>
          </a:p>
          <a:p>
            <a:endParaRPr lang="en-US" sz="1400" dirty="0">
              <a:latin typeface="Cera PRO" pitchFamily="2" charset="0"/>
            </a:endParaRPr>
          </a:p>
          <a:p>
            <a:r>
              <a:rPr lang="ru-RU" sz="1200" dirty="0">
                <a:latin typeface="Cera PRO Light" pitchFamily="2" charset="0"/>
              </a:rPr>
              <a:t>Электросамокат </a:t>
            </a:r>
            <a:r>
              <a:rPr lang="en-US" sz="1200" dirty="0">
                <a:latin typeface="Cera PRO Light" pitchFamily="2" charset="0"/>
              </a:rPr>
              <a:t>Tribe </a:t>
            </a:r>
            <a:r>
              <a:rPr lang="en-GB" sz="1200" dirty="0">
                <a:latin typeface="Cera PRO Light" pitchFamily="2" charset="0"/>
              </a:rPr>
              <a:t>Himba Pro </a:t>
            </a:r>
            <a:r>
              <a:rPr lang="ru-RU" sz="1200" dirty="0">
                <a:latin typeface="Cera PRO Light" pitchFamily="2" charset="0"/>
              </a:rPr>
              <a:t>стал еще заметнее. При включении фары загорается задний габаритный огонь, а при нажатии на тормоз он начинает мигать в режиме стоп-сигнала.</a:t>
            </a:r>
            <a:endParaRPr lang="en-RU" sz="1400" dirty="0">
              <a:latin typeface="Cera PR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336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C8B39C8-C654-CA47-9865-D2136AF4D9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43"/>
            <a:ext cx="9144000" cy="513981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E3502EA-DED9-5741-8D2A-647C053E49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116" y="269874"/>
            <a:ext cx="1477038" cy="237139"/>
          </a:xfrm>
          <a:prstGeom prst="rect">
            <a:avLst/>
          </a:prstGeom>
        </p:spPr>
      </p:pic>
      <p:sp>
        <p:nvSpPr>
          <p:cNvPr id="5" name="object 8">
            <a:extLst>
              <a:ext uri="{FF2B5EF4-FFF2-40B4-BE49-F238E27FC236}">
                <a16:creationId xmlns:a16="http://schemas.microsoft.com/office/drawing/2014/main" id="{21142262-529B-434F-B285-6107B908EF82}"/>
              </a:ext>
            </a:extLst>
          </p:cNvPr>
          <p:cNvSpPr txBox="1"/>
          <p:nvPr/>
        </p:nvSpPr>
        <p:spPr>
          <a:xfrm>
            <a:off x="7627368" y="248609"/>
            <a:ext cx="1224529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59485" marR="5080" indent="-947419" algn="ctr">
              <a:lnSpc>
                <a:spcPct val="100000"/>
              </a:lnSpc>
              <a:spcBef>
                <a:spcPts val="95"/>
              </a:spcBef>
              <a:tabLst>
                <a:tab pos="1129030" algn="l"/>
                <a:tab pos="1887855" algn="l"/>
                <a:tab pos="1976755" algn="l"/>
                <a:tab pos="3019425" algn="l"/>
                <a:tab pos="3075940" algn="l"/>
                <a:tab pos="4106545" algn="l"/>
              </a:tabLst>
            </a:pPr>
            <a:r>
              <a:rPr sz="1600" b="1" spc="-5" dirty="0">
                <a:solidFill>
                  <a:schemeClr val="bg2">
                    <a:lumMod val="10000"/>
                  </a:schemeClr>
                </a:solidFill>
                <a:latin typeface="Cera PRO"/>
                <a:cs typeface="Cera PRO"/>
              </a:rPr>
              <a:t>HIMBA</a:t>
            </a:r>
            <a:r>
              <a:rPr lang="en-US" sz="1600" b="1" spc="-5" dirty="0">
                <a:solidFill>
                  <a:srgbClr val="FFFFFF"/>
                </a:solidFill>
                <a:latin typeface="Cera PRO"/>
                <a:cs typeface="Cera PRO"/>
              </a:rPr>
              <a:t> </a:t>
            </a:r>
            <a:r>
              <a:rPr sz="1600" b="1" spc="-5" dirty="0">
                <a:solidFill>
                  <a:srgbClr val="BA2025"/>
                </a:solidFill>
                <a:latin typeface="Cera PRO"/>
                <a:cs typeface="Cera PRO"/>
              </a:rPr>
              <a:t>PRO</a:t>
            </a:r>
            <a:endParaRPr sz="1600" dirty="0">
              <a:latin typeface="Cera PRO"/>
              <a:cs typeface="Cera PRO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DEA561-A92A-D142-8C98-DE5D90659F92}"/>
              </a:ext>
            </a:extLst>
          </p:cNvPr>
          <p:cNvSpPr txBox="1"/>
          <p:nvPr/>
        </p:nvSpPr>
        <p:spPr>
          <a:xfrm>
            <a:off x="398116" y="2465097"/>
            <a:ext cx="321695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spc="5" dirty="0">
                <a:latin typeface="Cera PRO Medium" pitchFamily="2" charset="0"/>
              </a:rPr>
              <a:t>Яркая фара</a:t>
            </a:r>
            <a:endParaRPr lang="ru-RU" sz="2400" dirty="0">
              <a:latin typeface="Cera PRO Medium" pitchFamily="2" charset="0"/>
            </a:endParaRPr>
          </a:p>
          <a:p>
            <a:endParaRPr lang="en-US" sz="1400" dirty="0">
              <a:latin typeface="Cera PRO" pitchFamily="2" charset="0"/>
            </a:endParaRPr>
          </a:p>
          <a:p>
            <a:r>
              <a:rPr lang="ru-RU" sz="1200" dirty="0">
                <a:latin typeface="Cera PRO Light" pitchFamily="2" charset="0"/>
              </a:rPr>
              <a:t>Мощная передняя светодиодная фара позволяет комфортно передвигаться даже в темное время суток.</a:t>
            </a:r>
            <a:endParaRPr lang="en-RU" sz="1400" dirty="0">
              <a:latin typeface="Cera PR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704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4374</TotalTime>
  <Words>1144</Words>
  <Application>Microsoft Office PowerPoint</Application>
  <PresentationFormat>Экран (16:9)</PresentationFormat>
  <Paragraphs>104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Cera PRO</vt:lpstr>
      <vt:lpstr>Cera PRO Light</vt:lpstr>
      <vt:lpstr>Cera PRO Medium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Rinat Saitov</dc:creator>
  <cp:lastModifiedBy>Роман Никитин</cp:lastModifiedBy>
  <cp:revision>6</cp:revision>
  <dcterms:created xsi:type="dcterms:W3CDTF">2022-03-10T12:20:00Z</dcterms:created>
  <dcterms:modified xsi:type="dcterms:W3CDTF">2022-03-22T05:19:51Z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632023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